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ppt/comments/comment7.xml" ContentType="application/vnd.openxmlformats-officedocument.presentationml.comments+xml"/>
  <Override PartName="/ppt/comments/comment8.xml" ContentType="application/vnd.openxmlformats-officedocument.presentationml.comments+xml"/>
  <Override PartName="/ppt/comments/comment9.xml" ContentType="application/vnd.openxmlformats-officedocument.presentationml.comments+xml"/>
  <Override PartName="/ppt/comments/comment10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0"/>
  </p:notesMasterIdLst>
  <p:handoutMasterIdLst>
    <p:handoutMasterId r:id="rId21"/>
  </p:handoutMasterIdLst>
  <p:sldIdLst>
    <p:sldId id="272" r:id="rId3"/>
    <p:sldId id="282" r:id="rId4"/>
    <p:sldId id="283" r:id="rId5"/>
    <p:sldId id="284" r:id="rId6"/>
    <p:sldId id="286" r:id="rId7"/>
    <p:sldId id="287" r:id="rId8"/>
    <p:sldId id="288" r:id="rId9"/>
    <p:sldId id="289" r:id="rId10"/>
    <p:sldId id="290" r:id="rId11"/>
    <p:sldId id="291" r:id="rId12"/>
    <p:sldId id="292" r:id="rId13"/>
    <p:sldId id="275" r:id="rId14"/>
    <p:sldId id="276" r:id="rId15"/>
    <p:sldId id="277" r:id="rId16"/>
    <p:sldId id="278" r:id="rId17"/>
    <p:sldId id="280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8E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>
        <p:scale>
          <a:sx n="70" d="100"/>
          <a:sy n="70" d="100"/>
        </p:scale>
        <p:origin x="198" y="66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10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19. 3. 2015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19. 3. 2015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1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2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3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4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5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6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7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8.xm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9.xml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10.xml"/><Relationship Id="rId4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Medvídek se ptá:</a:t>
            </a:r>
            <a:b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r>
              <a:rPr lang="cs-CZ" sz="360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/>
            </a:r>
            <a:br>
              <a:rPr lang="cs-CZ" sz="360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„</a:t>
            </a: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Které písmenko kamarád ztratil </a:t>
            </a: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?“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Sociabilita,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komunikace s dětmi</a:t>
            </a:r>
            <a:endParaRPr lang="cs-CZ" sz="2400" b="0" i="0" baseline="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364" b="96848" l="2091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137" y="1856095"/>
            <a:ext cx="4385480" cy="3289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6" name="Skupina 25"/>
          <p:cNvGrpSpPr/>
          <p:nvPr/>
        </p:nvGrpSpPr>
        <p:grpSpPr>
          <a:xfrm>
            <a:off x="406713" y="186359"/>
            <a:ext cx="2609442" cy="3249254"/>
            <a:chOff x="9849455" y="17358"/>
            <a:chExt cx="1023582" cy="1303225"/>
          </a:xfrm>
        </p:grpSpPr>
        <p:sp>
          <p:nvSpPr>
            <p:cNvPr id="25" name="Ovál 24"/>
            <p:cNvSpPr/>
            <p:nvPr/>
          </p:nvSpPr>
          <p:spPr>
            <a:xfrm>
              <a:off x="9849455" y="17358"/>
              <a:ext cx="1023582" cy="1303225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918401" y="129291"/>
              <a:ext cx="949699" cy="1105871"/>
            </a:xfrm>
            <a:prstGeom prst="rect">
              <a:avLst/>
            </a:prstGeom>
          </p:spPr>
        </p:pic>
      </p:grpSp>
      <p:pic>
        <p:nvPicPr>
          <p:cNvPr id="50" name="Obrázek 49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364" b="96848" l="2091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4710" y="4927154"/>
            <a:ext cx="2315571" cy="1736678"/>
          </a:xfrm>
          <a:prstGeom prst="rect">
            <a:avLst/>
          </a:prstGeom>
        </p:spPr>
      </p:pic>
      <p:sp>
        <p:nvSpPr>
          <p:cNvPr id="51" name="TextovéPole 50"/>
          <p:cNvSpPr txBox="1"/>
          <p:nvPr/>
        </p:nvSpPr>
        <p:spPr>
          <a:xfrm>
            <a:off x="4053980" y="312362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srgbClr val="002060"/>
                </a:solidFill>
              </a:rPr>
              <a:t>D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4869538" y="312362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</a:rPr>
              <a:t>A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8638610" y="1641960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R</a:t>
            </a:r>
            <a:endParaRPr lang="cs-CZ" sz="80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7709959" y="1617867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O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6485907" y="1638403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I</a:t>
            </a:r>
            <a:endParaRPr lang="cs-CZ" sz="80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5675559" y="163738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L</a:t>
            </a:r>
            <a:endParaRPr lang="cs-CZ" sz="80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8638610" y="294428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</a:rPr>
              <a:t>R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5685096" y="312362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</a:rPr>
              <a:t>L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7729958" y="29442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</a:rPr>
              <a:t>O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6992554" y="312362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</a:rPr>
              <a:t>B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500654" y="312362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</a:rPr>
              <a:t>I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4789819" y="1635801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A</a:t>
            </a:r>
            <a:endParaRPr lang="cs-CZ" sz="80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4062872" y="171616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D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7481248" y="490534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O</a:t>
            </a:r>
            <a:endParaRPr lang="cs-CZ" sz="80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406713" y="5090615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D</a:t>
            </a:r>
          </a:p>
        </p:txBody>
      </p:sp>
      <p:sp>
        <p:nvSpPr>
          <p:cNvPr id="66" name="TextovéPole 65"/>
          <p:cNvSpPr txBox="1"/>
          <p:nvPr/>
        </p:nvSpPr>
        <p:spPr>
          <a:xfrm>
            <a:off x="4067034" y="4945780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B</a:t>
            </a:r>
            <a:endParaRPr lang="cs-CZ" sz="80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6966996" y="160703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_</a:t>
            </a:r>
            <a:endParaRPr lang="cs-CZ" sz="8000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6954806" y="1653734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B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</p:childTnLst>
        </p:cTn>
      </p:par>
    </p:tnLst>
    <p:bldLst>
      <p:bldP spid="64" grpId="0"/>
      <p:bldP spid="65" grpId="0"/>
      <p:bldP spid="66" grpId="0"/>
      <p:bldP spid="67" grpId="0"/>
      <p:bldP spid="6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3" name="Skupina 32"/>
          <p:cNvGrpSpPr/>
          <p:nvPr/>
        </p:nvGrpSpPr>
        <p:grpSpPr>
          <a:xfrm>
            <a:off x="435878" y="270628"/>
            <a:ext cx="2853232" cy="3509802"/>
            <a:chOff x="4112525" y="2713721"/>
            <a:chExt cx="1164322" cy="1357684"/>
          </a:xfrm>
        </p:grpSpPr>
        <p:sp>
          <p:nvSpPr>
            <p:cNvPr id="19" name="Ovál 18"/>
            <p:cNvSpPr/>
            <p:nvPr/>
          </p:nvSpPr>
          <p:spPr>
            <a:xfrm>
              <a:off x="4112525" y="2768180"/>
              <a:ext cx="1023582" cy="1303225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98451" y="2713721"/>
              <a:ext cx="1078396" cy="1312497"/>
            </a:xfrm>
            <a:prstGeom prst="rect">
              <a:avLst/>
            </a:prstGeom>
          </p:spPr>
        </p:pic>
      </p:grpSp>
      <p:pic>
        <p:nvPicPr>
          <p:cNvPr id="50" name="Obrázek 49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364" b="96848" l="2091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6429" y="5121322"/>
            <a:ext cx="2315571" cy="1736678"/>
          </a:xfrm>
          <a:prstGeom prst="rect">
            <a:avLst/>
          </a:prstGeom>
        </p:spPr>
      </p:pic>
      <p:sp>
        <p:nvSpPr>
          <p:cNvPr id="40" name="TextovéPole 39"/>
          <p:cNvSpPr txBox="1"/>
          <p:nvPr/>
        </p:nvSpPr>
        <p:spPr>
          <a:xfrm>
            <a:off x="5733286" y="287141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</a:rPr>
              <a:t>K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9538" y="312362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</a:rPr>
              <a:t>U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11637" y="5071144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R</a:t>
            </a:r>
            <a:endParaRPr lang="cs-CZ" sz="80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684074" y="1651407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K</a:t>
            </a:r>
            <a:endParaRPr lang="cs-CZ" sz="80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192266" y="1635801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L</a:t>
            </a:r>
            <a:endParaRPr lang="cs-CZ" sz="80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143913" y="327968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</a:rPr>
              <a:t>L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7461545" y="286655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srgbClr val="002060"/>
                </a:solidFill>
              </a:rPr>
              <a:t>Š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6502196" y="286656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srgbClr val="002060"/>
                </a:solidFill>
              </a:rPr>
              <a:t>Á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4789819" y="1635801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U</a:t>
            </a:r>
            <a:endParaRPr lang="cs-CZ" sz="80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7375652" y="1635800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Š</a:t>
            </a:r>
            <a:endParaRPr lang="cs-CZ" sz="80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6397650" y="1554966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_</a:t>
            </a:r>
            <a:endParaRPr lang="cs-CZ" sz="80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397650" y="1663123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Á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4352065" y="4932528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O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7782605" y="4932527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Á</a:t>
            </a:r>
          </a:p>
        </p:txBody>
      </p:sp>
    </p:spTree>
    <p:extLst>
      <p:ext uri="{BB962C8B-B14F-4D97-AF65-F5344CB8AC3E}">
        <p14:creationId xmlns:p14="http://schemas.microsoft.com/office/powerpoint/2010/main" val="2436459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</p:childTnLst>
        </p:cTn>
      </p:par>
    </p:tnLst>
    <p:bldLst>
      <p:bldP spid="42" grpId="0"/>
      <p:bldP spid="54" grpId="0"/>
      <p:bldP spid="55" grpId="0"/>
      <p:bldP spid="56" grpId="0"/>
      <p:bldP spid="5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7" name="Skupina 26"/>
          <p:cNvGrpSpPr/>
          <p:nvPr/>
        </p:nvGrpSpPr>
        <p:grpSpPr>
          <a:xfrm>
            <a:off x="272032" y="115986"/>
            <a:ext cx="3030726" cy="3869161"/>
            <a:chOff x="3858817" y="1528221"/>
            <a:chExt cx="1132305" cy="1362829"/>
          </a:xfrm>
        </p:grpSpPr>
        <p:sp>
          <p:nvSpPr>
            <p:cNvPr id="24" name="Ovál 23"/>
            <p:cNvSpPr/>
            <p:nvPr/>
          </p:nvSpPr>
          <p:spPr>
            <a:xfrm>
              <a:off x="3858817" y="1528221"/>
              <a:ext cx="1023582" cy="1303225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97956" y="1587825"/>
              <a:ext cx="1093166" cy="1303225"/>
            </a:xfrm>
            <a:prstGeom prst="rect">
              <a:avLst/>
            </a:prstGeom>
          </p:spPr>
        </p:pic>
      </p:grpSp>
      <p:pic>
        <p:nvPicPr>
          <p:cNvPr id="50" name="Obrázek 49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364" b="96848" l="2091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6429" y="4927154"/>
            <a:ext cx="2315571" cy="1736678"/>
          </a:xfrm>
          <a:prstGeom prst="rect">
            <a:avLst/>
          </a:prstGeom>
        </p:spPr>
      </p:pic>
      <p:sp>
        <p:nvSpPr>
          <p:cNvPr id="40" name="TextovéPole 39"/>
          <p:cNvSpPr txBox="1"/>
          <p:nvPr/>
        </p:nvSpPr>
        <p:spPr>
          <a:xfrm>
            <a:off x="4053980" y="312362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srgbClr val="002060"/>
                </a:solidFill>
              </a:rPr>
              <a:t>D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4869538" y="312362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srgbClr val="002060"/>
                </a:solidFill>
              </a:rPr>
              <a:t>O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8745667" y="171616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K</a:t>
            </a:r>
            <a:endParaRPr lang="cs-CZ" sz="8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8091292" y="171616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I</a:t>
            </a:r>
            <a:endParaRPr lang="cs-CZ" sz="80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848543" y="171616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I</a:t>
            </a:r>
            <a:endParaRPr lang="cs-CZ" sz="80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675559" y="171616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M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8638610" y="312362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</a:rPr>
              <a:t>K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793433" y="312362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srgbClr val="002060"/>
                </a:solidFill>
              </a:rPr>
              <a:t>M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8040470" y="312362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srgbClr val="002060"/>
                </a:solidFill>
              </a:rPr>
              <a:t>I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7202945" y="312362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srgbClr val="002060"/>
                </a:solidFill>
              </a:rPr>
              <a:t>N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6771735" y="312362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</a:rPr>
              <a:t>I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806220" y="1716168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O</a:t>
            </a:r>
            <a:endParaRPr lang="cs-CZ" sz="80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062872" y="171616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D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4877855" y="171616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_</a:t>
            </a:r>
            <a:endParaRPr lang="cs-CZ" sz="80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7241089" y="171616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N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7481248" y="490534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O</a:t>
            </a:r>
            <a:endParaRPr lang="cs-CZ" sz="80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06713" y="5090615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D</a:t>
            </a:r>
          </a:p>
        </p:txBody>
      </p:sp>
      <p:sp>
        <p:nvSpPr>
          <p:cNvPr id="58" name="TextovéPole 57"/>
          <p:cNvSpPr txBox="1"/>
          <p:nvPr/>
        </p:nvSpPr>
        <p:spPr>
          <a:xfrm>
            <a:off x="4067034" y="4945780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B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23092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</p:childTnLst>
        </p:cTn>
      </p:par>
    </p:tnLst>
    <p:bldLst>
      <p:bldP spid="52" grpId="0"/>
      <p:bldP spid="54" grpId="0"/>
      <p:bldP spid="56" grpId="0"/>
      <p:bldP spid="57" grpId="0"/>
      <p:bldP spid="5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8" name="Skupina 27"/>
          <p:cNvGrpSpPr/>
          <p:nvPr/>
        </p:nvGrpSpPr>
        <p:grpSpPr>
          <a:xfrm>
            <a:off x="268483" y="189430"/>
            <a:ext cx="2774968" cy="3440874"/>
            <a:chOff x="9920058" y="1395325"/>
            <a:chExt cx="1023582" cy="1303225"/>
          </a:xfrm>
        </p:grpSpPr>
        <p:sp>
          <p:nvSpPr>
            <p:cNvPr id="22" name="Ovál 21"/>
            <p:cNvSpPr/>
            <p:nvPr/>
          </p:nvSpPr>
          <p:spPr>
            <a:xfrm>
              <a:off x="9920058" y="1395325"/>
              <a:ext cx="1023582" cy="1303225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" name="Obrázek 3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8678" t="3781" r="29406" b="42089"/>
            <a:stretch/>
          </p:blipFill>
          <p:spPr>
            <a:xfrm>
              <a:off x="10065719" y="1461049"/>
              <a:ext cx="802582" cy="1136991"/>
            </a:xfrm>
            <a:prstGeom prst="rect">
              <a:avLst/>
            </a:prstGeom>
          </p:spPr>
        </p:pic>
      </p:grpSp>
      <p:pic>
        <p:nvPicPr>
          <p:cNvPr id="50" name="Obrázek 49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364" b="96848" l="2091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49301" y="4927154"/>
            <a:ext cx="2315571" cy="1736678"/>
          </a:xfrm>
          <a:prstGeom prst="rect">
            <a:avLst/>
          </a:prstGeom>
        </p:spPr>
      </p:pic>
      <p:sp>
        <p:nvSpPr>
          <p:cNvPr id="40" name="TextovéPole 39"/>
          <p:cNvSpPr txBox="1"/>
          <p:nvPr/>
        </p:nvSpPr>
        <p:spPr>
          <a:xfrm>
            <a:off x="4817604" y="39097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</a:rPr>
              <a:t>N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076732" y="39097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</a:rPr>
              <a:t>A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203276" y="1788406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K</a:t>
            </a:r>
            <a:endParaRPr lang="cs-CZ" sz="80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850415" y="1788406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I</a:t>
            </a:r>
            <a:endParaRPr lang="cs-CZ" sz="80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251214" y="1788406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Č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5773649" y="39097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srgbClr val="002060"/>
                </a:solidFill>
              </a:rPr>
              <a:t>I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6351679" y="39097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srgbClr val="002060"/>
                </a:solidFill>
              </a:rPr>
              <a:t>Č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7335882" y="39097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srgbClr val="002060"/>
                </a:solidFill>
              </a:rPr>
              <a:t>K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3973274" y="39097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srgbClr val="002060"/>
                </a:solidFill>
              </a:rPr>
              <a:t>A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7987259" y="1788406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A</a:t>
            </a:r>
            <a:endParaRPr lang="cs-CZ" sz="80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802103" y="1788405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N</a:t>
            </a:r>
            <a:endParaRPr lang="cs-CZ" sz="80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864328" y="1788406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_</a:t>
            </a:r>
            <a:endParaRPr lang="cs-CZ" sz="80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922777" y="1788406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A</a:t>
            </a:r>
            <a:endParaRPr lang="cs-CZ" sz="80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7481248" y="490534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E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406713" y="5090615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V</a:t>
            </a:r>
            <a:endParaRPr lang="cs-CZ" sz="80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4067034" y="4945780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3325355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</p:childTnLst>
        </p:cTn>
      </p:par>
    </p:tnLst>
    <p:bldLst>
      <p:bldP spid="53" grpId="0"/>
      <p:bldP spid="54" grpId="0"/>
      <p:bldP spid="56" grpId="0"/>
      <p:bldP spid="57" grpId="0"/>
      <p:bldP spid="5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5" name="Skupina 34"/>
          <p:cNvGrpSpPr/>
          <p:nvPr/>
        </p:nvGrpSpPr>
        <p:grpSpPr>
          <a:xfrm>
            <a:off x="286604" y="221193"/>
            <a:ext cx="2647665" cy="3122509"/>
            <a:chOff x="2302927" y="1748814"/>
            <a:chExt cx="1094037" cy="1303225"/>
          </a:xfrm>
        </p:grpSpPr>
        <p:sp>
          <p:nvSpPr>
            <p:cNvPr id="17" name="Ovál 16"/>
            <p:cNvSpPr/>
            <p:nvPr/>
          </p:nvSpPr>
          <p:spPr>
            <a:xfrm>
              <a:off x="2302927" y="1748814"/>
              <a:ext cx="1023582" cy="1303225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90841" y="1854211"/>
              <a:ext cx="1006123" cy="1027305"/>
            </a:xfrm>
            <a:prstGeom prst="rect">
              <a:avLst/>
            </a:prstGeom>
          </p:spPr>
        </p:pic>
      </p:grpSp>
      <p:pic>
        <p:nvPicPr>
          <p:cNvPr id="50" name="Obrázek 49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364" b="96848" l="2091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81063" y="4927154"/>
            <a:ext cx="2315571" cy="1736678"/>
          </a:xfrm>
          <a:prstGeom prst="rect">
            <a:avLst/>
          </a:prstGeom>
        </p:spPr>
      </p:pic>
      <p:sp>
        <p:nvSpPr>
          <p:cNvPr id="40" name="TextovéPole 39"/>
          <p:cNvSpPr txBox="1"/>
          <p:nvPr/>
        </p:nvSpPr>
        <p:spPr>
          <a:xfrm>
            <a:off x="5604134" y="312414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srgbClr val="002060"/>
                </a:solidFill>
              </a:rPr>
              <a:t>T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4869538" y="312362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srgbClr val="002060"/>
                </a:solidFill>
              </a:rPr>
              <a:t>A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5563446" y="1635801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T</a:t>
            </a:r>
            <a:endParaRPr lang="cs-CZ" sz="8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865297" y="1611693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M</a:t>
            </a:r>
            <a:endParaRPr lang="cs-CZ" sz="80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942016" y="327968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srgbClr val="002060"/>
                </a:solidFill>
              </a:rPr>
              <a:t>M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6734770" y="327967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</a:rPr>
              <a:t>J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093135" y="339684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</a:rPr>
              <a:t>Ě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789819" y="1635801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A</a:t>
            </a:r>
            <a:endParaRPr lang="cs-CZ" sz="80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748148" y="1594347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J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6943079" y="158052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_</a:t>
            </a:r>
            <a:endParaRPr lang="cs-CZ" sz="80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128764" y="1608165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Ě</a:t>
            </a:r>
            <a:endParaRPr lang="cs-CZ" sz="80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11637" y="5071144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L</a:t>
            </a:r>
            <a:endParaRPr lang="cs-CZ" sz="80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352065" y="4932528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J</a:t>
            </a:r>
            <a:endParaRPr lang="cs-CZ" sz="80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7782605" y="4932527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S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073750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</p:childTnLst>
        </p:cTn>
      </p:par>
    </p:tnLst>
    <p:bldLst>
      <p:bldP spid="48" grpId="0"/>
      <p:bldP spid="49" grpId="0"/>
      <p:bldP spid="52" grpId="0"/>
      <p:bldP spid="53" grpId="0"/>
      <p:bldP spid="5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65341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2" name="Skupina 31"/>
          <p:cNvGrpSpPr/>
          <p:nvPr/>
        </p:nvGrpSpPr>
        <p:grpSpPr>
          <a:xfrm>
            <a:off x="320472" y="122454"/>
            <a:ext cx="3514550" cy="3535147"/>
            <a:chOff x="5120892" y="2727307"/>
            <a:chExt cx="1349259" cy="1303225"/>
          </a:xfrm>
        </p:grpSpPr>
        <p:sp>
          <p:nvSpPr>
            <p:cNvPr id="18" name="Ovál 17"/>
            <p:cNvSpPr/>
            <p:nvPr/>
          </p:nvSpPr>
          <p:spPr>
            <a:xfrm>
              <a:off x="5120892" y="2727307"/>
              <a:ext cx="1023582" cy="1303225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-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91501" y="2806136"/>
              <a:ext cx="1178650" cy="1145565"/>
            </a:xfrm>
            <a:prstGeom prst="rect">
              <a:avLst/>
            </a:prstGeom>
          </p:spPr>
        </p:pic>
      </p:grpSp>
      <p:pic>
        <p:nvPicPr>
          <p:cNvPr id="50" name="Obrázek 49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6364" b="96848" l="2091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6429" y="4927154"/>
            <a:ext cx="2315571" cy="1736678"/>
          </a:xfrm>
          <a:prstGeom prst="rect">
            <a:avLst/>
          </a:prstGeom>
        </p:spPr>
      </p:pic>
      <p:sp>
        <p:nvSpPr>
          <p:cNvPr id="40" name="TextovéPole 39"/>
          <p:cNvSpPr txBox="1"/>
          <p:nvPr/>
        </p:nvSpPr>
        <p:spPr>
          <a:xfrm>
            <a:off x="5415389" y="326023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</a:rPr>
              <a:t>R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568022" y="353805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</a:rPr>
              <a:t>Á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430693" y="1638393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R</a:t>
            </a:r>
            <a:endParaRPr lang="cs-CZ" sz="8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865297" y="1611693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S</a:t>
            </a:r>
            <a:endParaRPr lang="cs-CZ" sz="80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942016" y="327968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</a:rPr>
              <a:t>S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176949" y="326023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srgbClr val="002060"/>
                </a:solidFill>
              </a:rPr>
              <a:t>A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4561400" y="1635800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Á</a:t>
            </a:r>
            <a:endParaRPr lang="cs-CZ" sz="80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445996" y="1541306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_</a:t>
            </a:r>
            <a:endParaRPr lang="cs-CZ" sz="80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8664536" y="566586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80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253061" y="163579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A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711637" y="5071144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R</a:t>
            </a:r>
            <a:endParaRPr lang="cs-CZ" sz="80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352065" y="4932528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U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7782605" y="4932527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E</a:t>
            </a:r>
          </a:p>
        </p:txBody>
      </p:sp>
    </p:spTree>
    <p:extLst>
      <p:ext uri="{BB962C8B-B14F-4D97-AF65-F5344CB8AC3E}">
        <p14:creationId xmlns:p14="http://schemas.microsoft.com/office/powerpoint/2010/main" val="1344097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</p:childTnLst>
        </p:cTn>
      </p:par>
    </p:tnLst>
    <p:bldLst>
      <p:bldP spid="42" grpId="0"/>
      <p:bldP spid="48" grpId="0"/>
      <p:bldP spid="52" grpId="0"/>
      <p:bldP spid="53" grpId="0"/>
      <p:bldP spid="5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1" name="Skupina 30"/>
          <p:cNvGrpSpPr/>
          <p:nvPr/>
        </p:nvGrpSpPr>
        <p:grpSpPr>
          <a:xfrm>
            <a:off x="302880" y="184056"/>
            <a:ext cx="2986230" cy="3596374"/>
            <a:chOff x="6109245" y="2319035"/>
            <a:chExt cx="1110694" cy="1347345"/>
          </a:xfrm>
        </p:grpSpPr>
        <p:sp>
          <p:nvSpPr>
            <p:cNvPr id="21" name="Ovál 20"/>
            <p:cNvSpPr/>
            <p:nvPr/>
          </p:nvSpPr>
          <p:spPr>
            <a:xfrm>
              <a:off x="6109245" y="2363155"/>
              <a:ext cx="1023582" cy="1303225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" name="Obrázek 5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355" r="26760" b="39900"/>
            <a:stretch/>
          </p:blipFill>
          <p:spPr>
            <a:xfrm>
              <a:off x="6163139" y="2319035"/>
              <a:ext cx="1056800" cy="1164794"/>
            </a:xfrm>
            <a:prstGeom prst="rect">
              <a:avLst/>
            </a:prstGeom>
          </p:spPr>
        </p:pic>
      </p:grpSp>
      <p:pic>
        <p:nvPicPr>
          <p:cNvPr id="50" name="Obrázek 49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364" b="96848" l="2091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6429" y="4831307"/>
            <a:ext cx="2315571" cy="1736678"/>
          </a:xfrm>
          <a:prstGeom prst="rect">
            <a:avLst/>
          </a:prstGeom>
        </p:spPr>
      </p:pic>
      <p:sp>
        <p:nvSpPr>
          <p:cNvPr id="40" name="TextovéPole 39"/>
          <p:cNvSpPr txBox="1"/>
          <p:nvPr/>
        </p:nvSpPr>
        <p:spPr>
          <a:xfrm>
            <a:off x="4053980" y="312362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</a:rPr>
              <a:t>K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4869538" y="312362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</a:rPr>
              <a:t>A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617862" y="171616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R</a:t>
            </a:r>
            <a:endParaRPr lang="cs-CZ" sz="8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9362234" y="171616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A</a:t>
            </a:r>
            <a:endParaRPr lang="cs-CZ" sz="80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981950" y="171616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Í</a:t>
            </a:r>
            <a:endParaRPr lang="cs-CZ" sz="80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285516" y="171616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L</a:t>
            </a:r>
            <a:endParaRPr lang="cs-CZ" sz="80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757691" y="312362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</a:rPr>
              <a:t>R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7338119" y="312362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srgbClr val="002060"/>
                </a:solidFill>
              </a:rPr>
              <a:t>L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6396954" y="312362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</a:rPr>
              <a:t>O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8476861" y="312362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srgbClr val="002060"/>
                </a:solidFill>
              </a:rPr>
              <a:t>N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7969367" y="312362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srgbClr val="002060"/>
                </a:solidFill>
              </a:rPr>
              <a:t>Í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4789819" y="171616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A</a:t>
            </a:r>
            <a:endParaRPr lang="cs-CZ" sz="80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062872" y="171616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K</a:t>
            </a:r>
            <a:endParaRPr lang="cs-CZ" sz="80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8678383" y="171616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_</a:t>
            </a:r>
            <a:endParaRPr lang="cs-CZ" sz="80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8501361" y="1716168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N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7481248" y="490534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N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406713" y="5090615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D</a:t>
            </a:r>
          </a:p>
        </p:txBody>
      </p:sp>
      <p:sp>
        <p:nvSpPr>
          <p:cNvPr id="58" name="TextovéPole 57"/>
          <p:cNvSpPr txBox="1"/>
          <p:nvPr/>
        </p:nvSpPr>
        <p:spPr>
          <a:xfrm>
            <a:off x="4067034" y="4945780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B</a:t>
            </a:r>
            <a:endParaRPr lang="cs-CZ" sz="80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6286334" y="171616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O</a:t>
            </a:r>
            <a:endParaRPr lang="cs-CZ" sz="80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9483631" y="312362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/>
              <a:t>A</a:t>
            </a:r>
            <a:endParaRPr lang="cs-CZ" sz="8000" b="1" dirty="0"/>
          </a:p>
        </p:txBody>
      </p:sp>
    </p:spTree>
    <p:extLst>
      <p:ext uri="{BB962C8B-B14F-4D97-AF65-F5344CB8AC3E}">
        <p14:creationId xmlns:p14="http://schemas.microsoft.com/office/powerpoint/2010/main" val="2282261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</p:childTnLst>
        </p:cTn>
      </p:par>
    </p:tnLst>
    <p:bldLst>
      <p:bldP spid="54" grpId="0"/>
      <p:bldP spid="55" grpId="0"/>
      <p:bldP spid="56" grpId="0"/>
      <p:bldP spid="57" grpId="0"/>
      <p:bldP spid="5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0" name="Skupina 29"/>
          <p:cNvGrpSpPr/>
          <p:nvPr/>
        </p:nvGrpSpPr>
        <p:grpSpPr>
          <a:xfrm>
            <a:off x="-71047" y="167245"/>
            <a:ext cx="3987953" cy="3476707"/>
            <a:chOff x="6445942" y="3117571"/>
            <a:chExt cx="1696082" cy="1384159"/>
          </a:xfrm>
        </p:grpSpPr>
        <p:sp>
          <p:nvSpPr>
            <p:cNvPr id="20" name="Ovál 19"/>
            <p:cNvSpPr/>
            <p:nvPr/>
          </p:nvSpPr>
          <p:spPr>
            <a:xfrm>
              <a:off x="6782192" y="3117571"/>
              <a:ext cx="1023582" cy="1303225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45942" y="3117571"/>
              <a:ext cx="1696082" cy="1384159"/>
            </a:xfrm>
            <a:prstGeom prst="rect">
              <a:avLst/>
            </a:prstGeom>
          </p:spPr>
        </p:pic>
      </p:grpSp>
      <p:pic>
        <p:nvPicPr>
          <p:cNvPr id="50" name="Obrázek 49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364" b="96848" l="2091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4710" y="5121322"/>
            <a:ext cx="2315571" cy="1736678"/>
          </a:xfrm>
          <a:prstGeom prst="rect">
            <a:avLst/>
          </a:prstGeom>
        </p:spPr>
      </p:pic>
      <p:sp>
        <p:nvSpPr>
          <p:cNvPr id="40" name="TextovéPole 39"/>
          <p:cNvSpPr txBox="1"/>
          <p:nvPr/>
        </p:nvSpPr>
        <p:spPr>
          <a:xfrm>
            <a:off x="7481248" y="490534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O</a:t>
            </a:r>
            <a:endParaRPr lang="cs-CZ" sz="8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06713" y="5090615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Š</a:t>
            </a:r>
            <a:endParaRPr lang="cs-CZ" sz="8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067034" y="4945780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B</a:t>
            </a:r>
            <a:endParaRPr lang="cs-CZ" sz="8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053980" y="312362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</a:rPr>
              <a:t>T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683660" y="327457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srgbClr val="002060"/>
                </a:solidFill>
              </a:rPr>
              <a:t>O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7760014" y="1585181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Š</a:t>
            </a:r>
            <a:endParaRPr lang="cs-CZ" sz="80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485907" y="1638403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I</a:t>
            </a:r>
            <a:endParaRPr lang="cs-CZ" sz="80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675559" y="163738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B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5685096" y="312362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srgbClr val="002060"/>
                </a:solidFill>
              </a:rPr>
              <a:t>B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7729958" y="29442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srgbClr val="002060"/>
                </a:solidFill>
              </a:rPr>
              <a:t>Š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6992554" y="312362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srgbClr val="002060"/>
                </a:solidFill>
              </a:rPr>
              <a:t>Á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6500654" y="312362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</a:rPr>
              <a:t>I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691041" y="1650413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O</a:t>
            </a:r>
            <a:endParaRPr lang="cs-CZ" sz="80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076106" y="1662758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T</a:t>
            </a:r>
            <a:endParaRPr lang="cs-CZ" sz="80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7819087" y="1605717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_</a:t>
            </a:r>
            <a:endParaRPr lang="cs-CZ" sz="80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6905430" y="1617867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Á</a:t>
            </a:r>
          </a:p>
        </p:txBody>
      </p:sp>
    </p:spTree>
    <p:extLst>
      <p:ext uri="{BB962C8B-B14F-4D97-AF65-F5344CB8AC3E}">
        <p14:creationId xmlns:p14="http://schemas.microsoft.com/office/powerpoint/2010/main" val="2613325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40" grpId="0"/>
      <p:bldP spid="41" grpId="0"/>
      <p:bldP spid="42" grpId="0"/>
      <p:bldP spid="46" grpId="0"/>
      <p:bldP spid="5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4" name="Skupina 33"/>
          <p:cNvGrpSpPr/>
          <p:nvPr/>
        </p:nvGrpSpPr>
        <p:grpSpPr>
          <a:xfrm>
            <a:off x="441534" y="210780"/>
            <a:ext cx="3061520" cy="3433172"/>
            <a:chOff x="3573888" y="2502786"/>
            <a:chExt cx="1083604" cy="1303225"/>
          </a:xfrm>
        </p:grpSpPr>
        <p:sp>
          <p:nvSpPr>
            <p:cNvPr id="16" name="Ovál 15"/>
            <p:cNvSpPr/>
            <p:nvPr/>
          </p:nvSpPr>
          <p:spPr>
            <a:xfrm>
              <a:off x="3573888" y="2502786"/>
              <a:ext cx="1023582" cy="1303225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55901" y="2521361"/>
              <a:ext cx="1001591" cy="1284650"/>
            </a:xfrm>
            <a:prstGeom prst="rect">
              <a:avLst/>
            </a:prstGeom>
          </p:spPr>
        </p:pic>
      </p:grpSp>
      <p:pic>
        <p:nvPicPr>
          <p:cNvPr id="50" name="Obrázek 49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364" b="96848" l="2091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6429" y="4927154"/>
            <a:ext cx="2315571" cy="1736678"/>
          </a:xfrm>
          <a:prstGeom prst="rect">
            <a:avLst/>
          </a:prstGeom>
        </p:spPr>
      </p:pic>
      <p:sp>
        <p:nvSpPr>
          <p:cNvPr id="40" name="TextovéPole 39"/>
          <p:cNvSpPr txBox="1"/>
          <p:nvPr/>
        </p:nvSpPr>
        <p:spPr>
          <a:xfrm>
            <a:off x="5966740" y="286655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srgbClr val="002060"/>
                </a:solidFill>
              </a:rPr>
              <a:t>R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5172129" y="286655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srgbClr val="002060"/>
                </a:solidFill>
              </a:rPr>
              <a:t>A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5973323" y="1647518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R</a:t>
            </a:r>
            <a:endParaRPr lang="cs-CZ" sz="8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131879" y="1647518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M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4176650" y="286655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srgbClr val="002060"/>
                </a:solidFill>
              </a:rPr>
              <a:t>M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7461545" y="286655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</a:rPr>
              <a:t>K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732613" y="286655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</a:rPr>
              <a:t>E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172129" y="1647518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A</a:t>
            </a:r>
            <a:endParaRPr lang="cs-CZ" sz="80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468346" y="1647518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K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4237662" y="1647518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_</a:t>
            </a:r>
            <a:endParaRPr lang="cs-CZ" sz="80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732613" y="1647518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E</a:t>
            </a:r>
            <a:endParaRPr lang="cs-CZ" sz="80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11637" y="5071144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R</a:t>
            </a:r>
            <a:endParaRPr lang="cs-CZ" sz="80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352065" y="4932528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M</a:t>
            </a:r>
            <a:endParaRPr lang="cs-CZ" sz="80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7782605" y="4932527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Á</a:t>
            </a:r>
          </a:p>
        </p:txBody>
      </p:sp>
    </p:spTree>
    <p:extLst>
      <p:ext uri="{BB962C8B-B14F-4D97-AF65-F5344CB8AC3E}">
        <p14:creationId xmlns:p14="http://schemas.microsoft.com/office/powerpoint/2010/main" val="1640829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</p:childTnLst>
        </p:cTn>
      </p:par>
    </p:tnLst>
    <p:bldLst>
      <p:bldP spid="43" grpId="0"/>
      <p:bldP spid="49" grpId="0"/>
      <p:bldP spid="52" grpId="0"/>
      <p:bldP spid="53" grpId="0"/>
      <p:bldP spid="5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80381" y="2810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9" name="Skupina 28"/>
          <p:cNvGrpSpPr/>
          <p:nvPr/>
        </p:nvGrpSpPr>
        <p:grpSpPr>
          <a:xfrm>
            <a:off x="393671" y="121897"/>
            <a:ext cx="3226307" cy="3931487"/>
            <a:chOff x="11181384" y="1414467"/>
            <a:chExt cx="1023582" cy="1303225"/>
          </a:xfrm>
        </p:grpSpPr>
        <p:sp>
          <p:nvSpPr>
            <p:cNvPr id="23" name="Ovál 22"/>
            <p:cNvSpPr/>
            <p:nvPr/>
          </p:nvSpPr>
          <p:spPr>
            <a:xfrm>
              <a:off x="11181384" y="1414467"/>
              <a:ext cx="1023582" cy="1303225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275285" y="1580612"/>
              <a:ext cx="835779" cy="999950"/>
            </a:xfrm>
            <a:prstGeom prst="rect">
              <a:avLst/>
            </a:prstGeom>
          </p:spPr>
        </p:pic>
      </p:grpSp>
      <p:pic>
        <p:nvPicPr>
          <p:cNvPr id="50" name="Obrázek 49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364" b="96848" l="2091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7639" y="4927154"/>
            <a:ext cx="2315571" cy="1736678"/>
          </a:xfrm>
          <a:prstGeom prst="rect">
            <a:avLst/>
          </a:prstGeom>
        </p:spPr>
      </p:pic>
      <p:sp>
        <p:nvSpPr>
          <p:cNvPr id="40" name="TextovéPole 39"/>
          <p:cNvSpPr txBox="1"/>
          <p:nvPr/>
        </p:nvSpPr>
        <p:spPr>
          <a:xfrm>
            <a:off x="7481248" y="490534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O</a:t>
            </a:r>
            <a:endParaRPr lang="cs-CZ" sz="8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06713" y="5090615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I</a:t>
            </a:r>
            <a:endParaRPr lang="cs-CZ" sz="8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067034" y="4945780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B</a:t>
            </a:r>
            <a:endParaRPr lang="cs-CZ" sz="8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053980" y="312362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</a:rPr>
              <a:t>T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683660" y="327457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srgbClr val="002060"/>
                </a:solidFill>
              </a:rPr>
              <a:t>O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7760014" y="1585181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Š</a:t>
            </a:r>
            <a:endParaRPr lang="cs-CZ" sz="80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480989" y="1585181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I</a:t>
            </a:r>
            <a:endParaRPr lang="cs-CZ" sz="80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675559" y="163738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B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5685096" y="312362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srgbClr val="002060"/>
                </a:solidFill>
              </a:rPr>
              <a:t>B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7729958" y="294429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srgbClr val="002060"/>
                </a:solidFill>
              </a:rPr>
              <a:t>Š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6992554" y="312362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srgbClr val="002060"/>
                </a:solidFill>
              </a:rPr>
              <a:t>Á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6500654" y="312362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</a:rPr>
              <a:t>I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4691041" y="1650413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O</a:t>
            </a:r>
            <a:endParaRPr lang="cs-CZ" sz="80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076106" y="1662758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T</a:t>
            </a:r>
            <a:endParaRPr lang="cs-CZ" sz="80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301901" y="1615581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_</a:t>
            </a:r>
            <a:endParaRPr lang="cs-CZ" sz="80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6905430" y="1617867"/>
            <a:ext cx="873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Á</a:t>
            </a:r>
          </a:p>
        </p:txBody>
      </p:sp>
    </p:spTree>
    <p:extLst>
      <p:ext uri="{BB962C8B-B14F-4D97-AF65-F5344CB8AC3E}">
        <p14:creationId xmlns:p14="http://schemas.microsoft.com/office/powerpoint/2010/main" val="2334027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40" grpId="0"/>
      <p:bldP spid="41" grpId="0"/>
      <p:bldP spid="42" grpId="0"/>
      <p:bldP spid="46" grpId="0"/>
      <p:bldP spid="5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fotografie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</a:t>
            </a:r>
            <a:r>
              <a:rPr lang="cs-CZ" dirty="0" smtClean="0"/>
              <a:t>: lidé kolem nás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Materiál je možno použít pro seznámení s kolektivem. Děti hledají chybějící písmenko ve jméně kamaráda.</a:t>
            </a:r>
            <a:endParaRPr lang="cs-CZ" dirty="0" smtClean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Podpora vnímání při hledání stejných obrazců.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snímcích vybírají děti chybějící písmenko do jména.</a:t>
            </a:r>
          </a:p>
          <a:p>
            <a:r>
              <a:rPr lang="cs-CZ" dirty="0" smtClean="0"/>
              <a:t>Za pomoci animačních efektů a aktivační události se dětem nabízí zpětná vazba.</a:t>
            </a:r>
            <a:endParaRPr lang="cs-CZ" dirty="0"/>
          </a:p>
          <a:p>
            <a:r>
              <a:rPr lang="cs-CZ" dirty="0" smtClean="0"/>
              <a:t>Materiál je určen pro práci na dotykových zařízeních.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Pojmenovat a popsat kamarády, kterými je dítě </a:t>
            </a:r>
            <a:r>
              <a:rPr lang="cs-CZ" dirty="0"/>
              <a:t>obklopeno </a:t>
            </a:r>
            <a:endParaRPr lang="cs-CZ" dirty="0" smtClean="0"/>
          </a:p>
          <a:p>
            <a:r>
              <a:rPr lang="cs-CZ" dirty="0" smtClean="0"/>
              <a:t>záměrně </a:t>
            </a:r>
            <a:r>
              <a:rPr lang="cs-CZ" dirty="0"/>
              <a:t>pozorovat, postřehovat, všímat si </a:t>
            </a:r>
            <a:r>
              <a:rPr lang="cs-CZ" dirty="0" smtClean="0"/>
              <a:t>změny</a:t>
            </a:r>
          </a:p>
          <a:p>
            <a:r>
              <a:rPr lang="cs-CZ" dirty="0"/>
              <a:t>Záměrně se soustředit a udržet pozornost </a:t>
            </a:r>
          </a:p>
          <a:p>
            <a:r>
              <a:rPr lang="cs-CZ" dirty="0" smtClean="0"/>
              <a:t>záměrně </a:t>
            </a:r>
            <a:r>
              <a:rPr lang="cs-CZ" dirty="0"/>
              <a:t>si zapamatovat a vybavit </a:t>
            </a:r>
            <a:endParaRPr lang="cs-CZ" dirty="0" smtClean="0"/>
          </a:p>
          <a:p>
            <a:r>
              <a:rPr lang="cs-CZ" dirty="0" smtClean="0"/>
              <a:t>Rozlišit některé jednoduché obrazné symboly</a:t>
            </a:r>
          </a:p>
          <a:p>
            <a:r>
              <a:rPr lang="cs-CZ" dirty="0" smtClean="0"/>
              <a:t>Orientovat </a:t>
            </a:r>
            <a:r>
              <a:rPr lang="cs-CZ" dirty="0"/>
              <a:t>se v řadě </a:t>
            </a:r>
            <a:endParaRPr lang="cs-CZ" dirty="0" smtClean="0"/>
          </a:p>
          <a:p>
            <a:r>
              <a:rPr lang="cs-CZ" dirty="0" smtClean="0"/>
              <a:t>Orientovat </a:t>
            </a:r>
            <a:r>
              <a:rPr lang="cs-CZ" dirty="0"/>
              <a:t>se v prostoru podle slovních pokynů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417</Words>
  <Application>Microsoft Office PowerPoint</Application>
  <PresentationFormat>Širokoúhlá obrazovka</PresentationFormat>
  <Paragraphs>211</Paragraphs>
  <Slides>17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0" baseType="lpstr">
      <vt:lpstr>Arial</vt:lpstr>
      <vt:lpstr>Century Gothic</vt:lpstr>
      <vt:lpstr>Sheer Green 16x9</vt:lpstr>
      <vt:lpstr>Medvídek se ptá:  „Které písmenko kamarád ztratil ?“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lidé kolem nás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2015-03-19T10:39:33Z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