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Geometrické tvary s mašinkou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72248" y="2162432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71264" y="2156253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14465" y="2156253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164369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74071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9089" y="233506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71384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3286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16253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668905" y="351675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08213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387298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683833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9185297" y="3513087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443732" y="3508515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46236" y="211300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972095" y="185281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akce: Vlastní 35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72248" y="2162432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71264" y="2156253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14465" y="2156253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174110" y="494375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31173" y="4967080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52779" y="5066910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21137" y="5533567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67887" y="574614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860726" y="474865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668905" y="351675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08213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04392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683833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185297" y="3513087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443732" y="3508515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34305" y="216243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972095" y="185281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5452" y="6047010"/>
            <a:ext cx="487722" cy="49381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30491" y="6047009"/>
            <a:ext cx="487722" cy="49381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54379" y="4669474"/>
            <a:ext cx="487722" cy="49381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18353" y="4855842"/>
            <a:ext cx="487722" cy="49381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670604" y="6043158"/>
            <a:ext cx="487722" cy="49381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548830" y="5857742"/>
            <a:ext cx="487722" cy="493819"/>
          </a:xfrm>
          <a:prstGeom prst="rect">
            <a:avLst/>
          </a:prstGeom>
        </p:spPr>
      </p:pic>
      <p:sp>
        <p:nvSpPr>
          <p:cNvPr id="38" name="Nadpis 37"/>
          <p:cNvSpPr>
            <a:spLocks noGrp="1"/>
          </p:cNvSpPr>
          <p:nvPr>
            <p:ph type="title"/>
          </p:nvPr>
        </p:nvSpPr>
        <p:spPr>
          <a:xfrm>
            <a:off x="877331" y="438912"/>
            <a:ext cx="9973549" cy="108813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Urči a doplň správný geometrický tvar.</a:t>
            </a:r>
            <a:endParaRPr lang="cs-CZ" sz="3600" b="1" dirty="0"/>
          </a:p>
        </p:txBody>
      </p:sp>
      <p:sp>
        <p:nvSpPr>
          <p:cNvPr id="39" name="Rovnoramenný trojúhelník 38"/>
          <p:cNvSpPr/>
          <p:nvPr/>
        </p:nvSpPr>
        <p:spPr>
          <a:xfrm>
            <a:off x="10586977" y="4764057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7597974" y="5899895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6824862" y="4522391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4023864" y="5899895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2860215" y="4431663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809947" y="4855842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690141" y="2329809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707275" y="2344059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341561" y="234837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405807" y="234837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9158326" y="233759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0210097" y="2352076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rafovaná šipka doprava 36">
            <a:hlinkClick r:id="" action="ppaction://hlinkshowjump?jump=nextslide" highlightClick="1"/>
          </p:cNvPr>
          <p:cNvSpPr/>
          <p:nvPr/>
        </p:nvSpPr>
        <p:spPr>
          <a:xfrm>
            <a:off x="11423561" y="6293922"/>
            <a:ext cx="768439" cy="56407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69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lačítko akce: Vlastní 45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72248" y="2162432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71264" y="2156253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14465" y="2156253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64369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74071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9089" y="233506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34633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3286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253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77331" y="4844869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479723" y="5543760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849806" y="4777978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957133" y="492297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0331837" y="5820686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331837" y="358117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46236" y="215143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972095" y="185281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8357" y="371973"/>
            <a:ext cx="9693480" cy="1322947"/>
          </a:xfrm>
          <a:prstGeom prst="rect">
            <a:avLst/>
          </a:prstGeom>
        </p:spPr>
      </p:pic>
      <p:sp>
        <p:nvSpPr>
          <p:cNvPr id="31" name="Rovnoramenný trojúhelník 30"/>
          <p:cNvSpPr/>
          <p:nvPr/>
        </p:nvSpPr>
        <p:spPr>
          <a:xfrm>
            <a:off x="9086060" y="4948474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7546994" y="5579020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5184508" y="5785613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3452779" y="570250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546893" y="5363487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0779116" y="455305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785657" y="570250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05852" y="5589837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35349" y="5240653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021138" y="4566670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801970" y="358040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4849806" y="357894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609202" y="3603506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7596806" y="3588980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344233" y="358117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Šrafovaná šipka doprava 46">
            <a:hlinkClick r:id="" action="ppaction://hlinkshowjump?jump=nextslide" highlightClick="1"/>
          </p:cNvPr>
          <p:cNvSpPr/>
          <p:nvPr/>
        </p:nvSpPr>
        <p:spPr>
          <a:xfrm>
            <a:off x="11423561" y="6293922"/>
            <a:ext cx="768439" cy="56407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04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lačítko akce: Vlastní 34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72248" y="2162432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71264" y="2156253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14465" y="2156253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64369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74071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9089" y="233506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34633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3286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253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668905" y="351675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08213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04392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683833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185297" y="3513087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443732" y="3508515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46236" y="215143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5246080" y="5096356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2580" y="365631"/>
            <a:ext cx="9672992" cy="1320151"/>
          </a:xfrm>
          <a:prstGeom prst="rect">
            <a:avLst/>
          </a:prstGeom>
        </p:spPr>
      </p:pic>
      <p:sp>
        <p:nvSpPr>
          <p:cNvPr id="31" name="Ovál 30"/>
          <p:cNvSpPr/>
          <p:nvPr/>
        </p:nvSpPr>
        <p:spPr>
          <a:xfrm>
            <a:off x="6880126" y="581040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29892" y="5267203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423751" y="4689206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950602" y="193313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rafovaná šipka doprava 35">
            <a:hlinkClick r:id="" action="ppaction://hlinkshowjump?jump=nextslide" highlightClick="1"/>
          </p:cNvPr>
          <p:cNvSpPr/>
          <p:nvPr/>
        </p:nvSpPr>
        <p:spPr>
          <a:xfrm>
            <a:off x="11423561" y="6293922"/>
            <a:ext cx="768439" cy="56407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3563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9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lačítko akce: Vlastní 42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990334" y="2132887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148505" y="2156250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512283" y="2145997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75056" y="4568864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16163" y="4828601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067239" y="4481488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64369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88815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9089" y="233506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34633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3286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253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668905" y="351675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08213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04392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683833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185297" y="3513087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443732" y="3508515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46236" y="215143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972095" y="185281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5253" y="318458"/>
            <a:ext cx="9675191" cy="1322947"/>
          </a:xfrm>
          <a:prstGeom prst="rect">
            <a:avLst/>
          </a:prstGeom>
        </p:spPr>
      </p:pic>
      <p:sp>
        <p:nvSpPr>
          <p:cNvPr id="31" name="Obdélník 30"/>
          <p:cNvSpPr/>
          <p:nvPr/>
        </p:nvSpPr>
        <p:spPr>
          <a:xfrm>
            <a:off x="4597389" y="4512730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6112" y="5556659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21172" y="4378931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8379836" y="590340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235937" y="492800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8259341" y="4481488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8053329" y="5106561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4100063" y="590358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5111844" y="5625612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rafovaná šipka doprava 43">
            <a:hlinkClick r:id="" action="ppaction://hlinkshowjump?jump=nextslide" highlightClick="1"/>
          </p:cNvPr>
          <p:cNvSpPr/>
          <p:nvPr/>
        </p:nvSpPr>
        <p:spPr>
          <a:xfrm>
            <a:off x="11423561" y="6293922"/>
            <a:ext cx="768439" cy="56407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893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2" grpId="0" animBg="1"/>
      <p:bldP spid="41" grpId="0" animBg="1"/>
      <p:bldP spid="40" grpId="0" animBg="1"/>
      <p:bldP spid="5" grpId="0" animBg="1"/>
      <p:bldP spid="6" grpId="0" animBg="1"/>
      <p:bldP spid="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05323" y="2038865"/>
            <a:ext cx="1235586" cy="91439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72248" y="2162432"/>
            <a:ext cx="2211860" cy="158784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71264" y="2156253"/>
            <a:ext cx="2231331" cy="15940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14465" y="2156253"/>
            <a:ext cx="2194260" cy="159402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164369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674071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9089" y="2335065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34633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3286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162537" y="2330612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668905" y="351675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08213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404392" y="3508513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683833" y="3508514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185297" y="3513087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0443732" y="3508515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87395" y="2330612"/>
            <a:ext cx="309483" cy="62265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46236" y="2151438"/>
            <a:ext cx="753760" cy="7908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968414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419701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69872" y="3267999"/>
            <a:ext cx="484365" cy="16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77331" y="2953264"/>
            <a:ext cx="2063578" cy="79701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410750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75579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31665" y="3543521"/>
            <a:ext cx="475734" cy="483519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972095" y="1852818"/>
            <a:ext cx="525505" cy="4833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Vlastní 29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rafovaná šipka doprava 30">
            <a:hlinkClick r:id="" action="ppaction://hlinkshowjump?jump=nextslide" highlightClick="1"/>
          </p:cNvPr>
          <p:cNvSpPr/>
          <p:nvPr/>
        </p:nvSpPr>
        <p:spPr>
          <a:xfrm>
            <a:off x="11423561" y="6293922"/>
            <a:ext cx="768439" cy="564078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644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rozpoznávají geometrické tvary.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dokáží rozpoznat základní geometrické tvary a jsou tak připraveny na vyšší vzdělávací stupeň.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6 mají děti za úkol vybrat a pojmenovat správný geometrický tvar a barvu. Při kliknutí na správný tvar se tento zobrazí na vzoru k doplnění. </a:t>
            </a:r>
            <a:r>
              <a:rPr lang="cs-CZ" dirty="0" smtClean="0"/>
              <a:t>Špatná </a:t>
            </a:r>
            <a:r>
              <a:rPr lang="cs-CZ" dirty="0" smtClean="0"/>
              <a:t>označení daný objekt skryjí. </a:t>
            </a:r>
          </a:p>
          <a:p>
            <a:r>
              <a:rPr lang="cs-CZ" dirty="0" smtClean="0"/>
              <a:t>Šipka v pravém dolním rohu nás posouvá na další úkol.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Děti, které neklikají na tabuli, mají k dispozici magnetickou tabulku a stejné geometrické tvary jako na obrazovce a plní úkoly tímto způsobem.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Vědomě pozorovat, všímat si.</a:t>
            </a:r>
          </a:p>
          <a:p>
            <a:r>
              <a:rPr lang="cs-CZ" dirty="0" smtClean="0"/>
              <a:t>Rozlišit tvary předmětů, základní geometrické tvary, základní barvy.</a:t>
            </a:r>
          </a:p>
          <a:p>
            <a:r>
              <a:rPr lang="cs-CZ" dirty="0" smtClean="0"/>
              <a:t>Rozpoznat odlišnosti v detailech (doplnit a vyhledat chybějící část v obrázku).</a:t>
            </a:r>
          </a:p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Postupovat a učit se podle pokynů a instrukcí.</a:t>
            </a:r>
          </a:p>
          <a:p>
            <a:r>
              <a:rPr lang="cs-CZ" dirty="0" smtClean="0"/>
              <a:t>Prožívat radost zvládnutého a poznaného.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324</Words>
  <Application>Microsoft Office PowerPoint</Application>
  <PresentationFormat>Vlastní</PresentationFormat>
  <Paragraphs>53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Geometrické tvary s mašinkou</vt:lpstr>
      <vt:lpstr>Snímek 2</vt:lpstr>
      <vt:lpstr>Urči a doplň správný geometrický tvar.</vt:lpstr>
      <vt:lpstr>Snímek 4</vt:lpstr>
      <vt:lpstr>Snímek 5</vt:lpstr>
      <vt:lpstr>Snímek 6</vt:lpstr>
      <vt:lpstr>Snímek 7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2015-03-21T11:43:01Z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