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ppt/comments/comment7.xml" ContentType="application/vnd.openxmlformats-officedocument.presentationml.comments+xml"/>
  <Override PartName="/ppt/comments/comment8.xml" ContentType="application/vnd.openxmlformats-officedocument.presentationml.comments+xml"/>
  <Override PartName="/ppt/comments/comment9.xml" ContentType="application/vnd.openxmlformats-officedocument.presentationml.comments+xml"/>
  <Override PartName="/ppt/comments/comment10.xml" ContentType="application/vnd.openxmlformats-officedocument.presentationml.comments+xml"/>
  <Override PartName="/ppt/comments/comment1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2"/>
  </p:notesMasterIdLst>
  <p:handoutMasterIdLst>
    <p:handoutMasterId r:id="rId23"/>
  </p:handoutMasterIdLst>
  <p:sldIdLst>
    <p:sldId id="272" r:id="rId3"/>
    <p:sldId id="282" r:id="rId4"/>
    <p:sldId id="284" r:id="rId5"/>
    <p:sldId id="285" r:id="rId6"/>
    <p:sldId id="286" r:id="rId7"/>
    <p:sldId id="287" r:id="rId8"/>
    <p:sldId id="283" r:id="rId9"/>
    <p:sldId id="288" r:id="rId10"/>
    <p:sldId id="290" r:id="rId11"/>
    <p:sldId id="291" r:id="rId12"/>
    <p:sldId id="292" r:id="rId13"/>
    <p:sldId id="289" r:id="rId14"/>
    <p:sldId id="275" r:id="rId15"/>
    <p:sldId id="276" r:id="rId16"/>
    <p:sldId id="277" r:id="rId17"/>
    <p:sldId id="278" r:id="rId18"/>
    <p:sldId id="279" r:id="rId19"/>
    <p:sldId id="280" r:id="rId20"/>
    <p:sldId id="28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66" d="100"/>
          <a:sy n="66" d="100"/>
        </p:scale>
        <p:origin x="1212" y="60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commentAuthors" Target="commentAuthor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1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20. 3. 2015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20. 3. 2015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4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8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9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0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1.xm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Dýňoví strašáci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086" y="0"/>
            <a:ext cx="9144000" cy="6858000"/>
          </a:xfrm>
          <a:prstGeom prst="rect">
            <a:avLst/>
          </a:prstGeom>
        </p:spPr>
      </p:pic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10247086" y="430457"/>
            <a:ext cx="1640114" cy="1427372"/>
          </a:xfrm>
          <a:prstGeom prst="actionButtonForwardNex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24" t="14601" r="17218"/>
          <a:stretch/>
        </p:blipFill>
        <p:spPr>
          <a:xfrm>
            <a:off x="2351314" y="856343"/>
            <a:ext cx="6197600" cy="5602514"/>
          </a:xfrm>
          <a:prstGeom prst="rect">
            <a:avLst/>
          </a:prstGeom>
        </p:spPr>
      </p:pic>
      <p:sp>
        <p:nvSpPr>
          <p:cNvPr id="38" name="Ovál 37"/>
          <p:cNvSpPr/>
          <p:nvPr/>
        </p:nvSpPr>
        <p:spPr>
          <a:xfrm>
            <a:off x="3889828" y="3018972"/>
            <a:ext cx="914400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5913911" y="3053278"/>
            <a:ext cx="914400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Rovnoramenný trojúhelník 39"/>
          <p:cNvSpPr/>
          <p:nvPr/>
        </p:nvSpPr>
        <p:spPr>
          <a:xfrm>
            <a:off x="4920672" y="3657600"/>
            <a:ext cx="932543" cy="892628"/>
          </a:xfrm>
          <a:prstGeom prst="triangl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ysClr val="windowText" lastClr="000000"/>
              </a:solidFill>
            </a:endParaRPr>
          </a:p>
        </p:txBody>
      </p:sp>
      <p:sp>
        <p:nvSpPr>
          <p:cNvPr id="41" name="Obdélník s jedním zakulaceným rohem 40"/>
          <p:cNvSpPr/>
          <p:nvPr/>
        </p:nvSpPr>
        <p:spPr>
          <a:xfrm>
            <a:off x="4165600" y="4731657"/>
            <a:ext cx="2554514" cy="873496"/>
          </a:xfrm>
          <a:prstGeom prst="round1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10247086" y="430457"/>
            <a:ext cx="1640114" cy="1427372"/>
          </a:xfrm>
          <a:prstGeom prst="actionButtonForwardNex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8638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24" t="14601" r="17218"/>
          <a:stretch/>
        </p:blipFill>
        <p:spPr>
          <a:xfrm>
            <a:off x="2351314" y="856343"/>
            <a:ext cx="6197600" cy="560251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820514" y="430457"/>
            <a:ext cx="34050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Vyber oči</a:t>
            </a:r>
            <a:endParaRPr lang="cs-CZ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Ovál 5"/>
          <p:cNvSpPr/>
          <p:nvPr/>
        </p:nvSpPr>
        <p:spPr>
          <a:xfrm>
            <a:off x="3889828" y="3018972"/>
            <a:ext cx="914400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913911" y="3053278"/>
            <a:ext cx="914400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4920672" y="3657600"/>
            <a:ext cx="932543" cy="892628"/>
          </a:xfrm>
          <a:prstGeom prst="triangl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ysClr val="windowText" lastClr="000000"/>
              </a:solidFill>
            </a:endParaRPr>
          </a:p>
        </p:txBody>
      </p:sp>
      <p:sp>
        <p:nvSpPr>
          <p:cNvPr id="9" name="Obdélník s jedním zakulaceným rohem 8"/>
          <p:cNvSpPr/>
          <p:nvPr/>
        </p:nvSpPr>
        <p:spPr>
          <a:xfrm>
            <a:off x="4165600" y="4731657"/>
            <a:ext cx="2554514" cy="873496"/>
          </a:xfrm>
          <a:prstGeom prst="round1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10247086" y="430457"/>
            <a:ext cx="1640114" cy="1427372"/>
          </a:xfrm>
          <a:prstGeom prst="actionButtonForwardNex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0960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A08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A08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A08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A08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24" t="14601" r="17218"/>
          <a:stretch/>
        </p:blipFill>
        <p:spPr>
          <a:xfrm>
            <a:off x="2351314" y="856343"/>
            <a:ext cx="6197600" cy="5602514"/>
          </a:xfrm>
          <a:prstGeom prst="rect">
            <a:avLst/>
          </a:prstGeom>
        </p:spPr>
      </p:pic>
      <p:sp>
        <p:nvSpPr>
          <p:cNvPr id="5" name="Ovál 4"/>
          <p:cNvSpPr/>
          <p:nvPr/>
        </p:nvSpPr>
        <p:spPr>
          <a:xfrm>
            <a:off x="3889828" y="3018972"/>
            <a:ext cx="914400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913911" y="3053278"/>
            <a:ext cx="914400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4920672" y="3657600"/>
            <a:ext cx="932543" cy="892628"/>
          </a:xfrm>
          <a:prstGeom prst="triangl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ysClr val="windowText" lastClr="000000"/>
              </a:solidFill>
            </a:endParaRPr>
          </a:p>
        </p:txBody>
      </p:sp>
      <p:sp>
        <p:nvSpPr>
          <p:cNvPr id="8" name="Obdélník s jedním zakulaceným rohem 7"/>
          <p:cNvSpPr/>
          <p:nvPr/>
        </p:nvSpPr>
        <p:spPr>
          <a:xfrm>
            <a:off x="4165600" y="4731657"/>
            <a:ext cx="2554514" cy="873496"/>
          </a:xfrm>
          <a:prstGeom prst="round1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156501" y="394678"/>
            <a:ext cx="37641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Vyber ústa</a:t>
            </a:r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10247086" y="430457"/>
            <a:ext cx="1640114" cy="1427372"/>
          </a:xfrm>
          <a:prstGeom prst="actionButtonForwardNex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0575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24" t="14601" r="17218"/>
          <a:stretch/>
        </p:blipFill>
        <p:spPr>
          <a:xfrm>
            <a:off x="2351314" y="856343"/>
            <a:ext cx="6197600" cy="5602514"/>
          </a:xfrm>
          <a:prstGeom prst="rect">
            <a:avLst/>
          </a:prstGeom>
        </p:spPr>
      </p:pic>
      <p:sp>
        <p:nvSpPr>
          <p:cNvPr id="5" name="Ovál 4"/>
          <p:cNvSpPr/>
          <p:nvPr/>
        </p:nvSpPr>
        <p:spPr>
          <a:xfrm>
            <a:off x="3889828" y="3018972"/>
            <a:ext cx="914400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913911" y="3053278"/>
            <a:ext cx="914400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4920672" y="3657600"/>
            <a:ext cx="932543" cy="892628"/>
          </a:xfrm>
          <a:prstGeom prst="triangl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ysClr val="windowText" lastClr="000000"/>
              </a:solidFill>
            </a:endParaRPr>
          </a:p>
        </p:txBody>
      </p:sp>
      <p:sp>
        <p:nvSpPr>
          <p:cNvPr id="8" name="Obdélník s jedním zakulaceným rohem 7"/>
          <p:cNvSpPr/>
          <p:nvPr/>
        </p:nvSpPr>
        <p:spPr>
          <a:xfrm>
            <a:off x="4165600" y="4731657"/>
            <a:ext cx="2554514" cy="873496"/>
          </a:xfrm>
          <a:prstGeom prst="round1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462764" y="501709"/>
            <a:ext cx="35108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Vyber nos</a:t>
            </a:r>
            <a:endParaRPr lang="cs-CZ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10247086" y="430457"/>
            <a:ext cx="1640114" cy="1427372"/>
          </a:xfrm>
          <a:prstGeom prst="actionButtonForwardNex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139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24" t="14601" r="17218"/>
          <a:stretch/>
        </p:blipFill>
        <p:spPr>
          <a:xfrm>
            <a:off x="2763966" y="-232228"/>
            <a:ext cx="4420604" cy="399614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56" t="14036" r="15705"/>
          <a:stretch/>
        </p:blipFill>
        <p:spPr>
          <a:xfrm>
            <a:off x="-420913" y="2582084"/>
            <a:ext cx="4905828" cy="427591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56" t="14036" r="15705"/>
          <a:stretch/>
        </p:blipFill>
        <p:spPr>
          <a:xfrm>
            <a:off x="3676073" y="2696739"/>
            <a:ext cx="4905828" cy="427591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56" t="14036" r="15705"/>
          <a:stretch/>
        </p:blipFill>
        <p:spPr>
          <a:xfrm>
            <a:off x="7773059" y="2696739"/>
            <a:ext cx="4905828" cy="4275916"/>
          </a:xfrm>
          <a:prstGeom prst="rect">
            <a:avLst/>
          </a:prstGeom>
        </p:spPr>
      </p:pic>
      <p:sp>
        <p:nvSpPr>
          <p:cNvPr id="16" name="Ovál 15"/>
          <p:cNvSpPr/>
          <p:nvPr/>
        </p:nvSpPr>
        <p:spPr>
          <a:xfrm>
            <a:off x="3905663" y="1332676"/>
            <a:ext cx="579252" cy="57643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5334544" y="1438277"/>
            <a:ext cx="579252" cy="57643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4614357" y="1784986"/>
            <a:ext cx="590745" cy="562706"/>
          </a:xfrm>
          <a:prstGeom prst="triangl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ysClr val="windowText" lastClr="000000"/>
              </a:solidFill>
            </a:endParaRPr>
          </a:p>
        </p:txBody>
      </p:sp>
      <p:sp>
        <p:nvSpPr>
          <p:cNvPr id="19" name="Obdélník s jedním zakulaceným rohem 18"/>
          <p:cNvSpPr/>
          <p:nvPr/>
        </p:nvSpPr>
        <p:spPr>
          <a:xfrm>
            <a:off x="4100615" y="2541498"/>
            <a:ext cx="1618228" cy="550645"/>
          </a:xfrm>
          <a:prstGeom prst="round1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5089295" y="4397512"/>
            <a:ext cx="579252" cy="57643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503662" y="4503113"/>
            <a:ext cx="579252" cy="57643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5797989" y="4849822"/>
            <a:ext cx="590745" cy="562706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ysClr val="windowText" lastClr="000000"/>
              </a:solidFill>
            </a:endParaRPr>
          </a:p>
        </p:txBody>
      </p:sp>
      <p:sp>
        <p:nvSpPr>
          <p:cNvPr id="23" name="Obdélník s jedním zakulaceným rohem 22"/>
          <p:cNvSpPr/>
          <p:nvPr/>
        </p:nvSpPr>
        <p:spPr>
          <a:xfrm>
            <a:off x="5284247" y="5606334"/>
            <a:ext cx="1618228" cy="550645"/>
          </a:xfrm>
          <a:prstGeom prst="round1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992309" y="4393510"/>
            <a:ext cx="579252" cy="57643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2421190" y="4499111"/>
            <a:ext cx="579252" cy="57643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s jedním zakulaceným rohem 25"/>
          <p:cNvSpPr/>
          <p:nvPr/>
        </p:nvSpPr>
        <p:spPr>
          <a:xfrm>
            <a:off x="1125302" y="5613063"/>
            <a:ext cx="1618228" cy="550645"/>
          </a:xfrm>
          <a:prstGeom prst="round1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vál 26"/>
          <p:cNvSpPr/>
          <p:nvPr/>
        </p:nvSpPr>
        <p:spPr>
          <a:xfrm>
            <a:off x="9285241" y="4393510"/>
            <a:ext cx="579252" cy="57643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0714122" y="4499111"/>
            <a:ext cx="579252" cy="57643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ovnoramenný trojúhelník 28"/>
          <p:cNvSpPr/>
          <p:nvPr/>
        </p:nvSpPr>
        <p:spPr>
          <a:xfrm>
            <a:off x="9930600" y="5042447"/>
            <a:ext cx="590745" cy="562706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ysClr val="windowText" lastClr="000000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1745559" y="5075542"/>
            <a:ext cx="520745" cy="5296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9198099" y="5888385"/>
            <a:ext cx="1996315" cy="40553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lačítko akce: Dopředu nebo Další 31">
            <a:hlinkClick r:id="" action="ppaction://hlinkshowjump?jump=nextslide" highlightClick="1"/>
          </p:cNvPr>
          <p:cNvSpPr/>
          <p:nvPr/>
        </p:nvSpPr>
        <p:spPr>
          <a:xfrm>
            <a:off x="10247086" y="430457"/>
            <a:ext cx="1640114" cy="1427372"/>
          </a:xfrm>
          <a:prstGeom prst="actionButtonForwardNex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0500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24" t="14601" r="17218"/>
          <a:stretch/>
        </p:blipFill>
        <p:spPr>
          <a:xfrm>
            <a:off x="2763966" y="-232228"/>
            <a:ext cx="4420604" cy="399614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56" t="14036" r="15705"/>
          <a:stretch/>
        </p:blipFill>
        <p:spPr>
          <a:xfrm>
            <a:off x="-420913" y="2582084"/>
            <a:ext cx="4905828" cy="427591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56" t="14036" r="15705"/>
          <a:stretch/>
        </p:blipFill>
        <p:spPr>
          <a:xfrm>
            <a:off x="3676073" y="2696739"/>
            <a:ext cx="4905828" cy="427591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56" t="14036" r="15705"/>
          <a:stretch/>
        </p:blipFill>
        <p:spPr>
          <a:xfrm>
            <a:off x="7773059" y="2696739"/>
            <a:ext cx="4905828" cy="4275916"/>
          </a:xfrm>
          <a:prstGeom prst="rect">
            <a:avLst/>
          </a:prstGeom>
        </p:spPr>
      </p:pic>
      <p:sp>
        <p:nvSpPr>
          <p:cNvPr id="8" name="Blesk 7"/>
          <p:cNvSpPr/>
          <p:nvPr/>
        </p:nvSpPr>
        <p:spPr>
          <a:xfrm>
            <a:off x="3991429" y="1425039"/>
            <a:ext cx="769257" cy="868218"/>
          </a:xfrm>
          <a:prstGeom prst="lightningBol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Blesk 8"/>
          <p:cNvSpPr/>
          <p:nvPr/>
        </p:nvSpPr>
        <p:spPr>
          <a:xfrm flipH="1">
            <a:off x="5218892" y="1425039"/>
            <a:ext cx="769257" cy="868218"/>
          </a:xfrm>
          <a:prstGeom prst="lightningBol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3921010" y="2593720"/>
            <a:ext cx="2106516" cy="551542"/>
          </a:xfrm>
          <a:prstGeom prst="cloud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ymbol „Zákaz“ 11"/>
          <p:cNvSpPr/>
          <p:nvPr/>
        </p:nvSpPr>
        <p:spPr>
          <a:xfrm>
            <a:off x="4838448" y="2188717"/>
            <a:ext cx="381503" cy="300463"/>
          </a:xfrm>
          <a:prstGeom prst="noSmoking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Blesk 12"/>
          <p:cNvSpPr/>
          <p:nvPr/>
        </p:nvSpPr>
        <p:spPr>
          <a:xfrm>
            <a:off x="976626" y="4334993"/>
            <a:ext cx="769257" cy="868218"/>
          </a:xfrm>
          <a:prstGeom prst="lightningBol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Blesk 13"/>
          <p:cNvSpPr/>
          <p:nvPr/>
        </p:nvSpPr>
        <p:spPr>
          <a:xfrm flipH="1">
            <a:off x="2204089" y="4334993"/>
            <a:ext cx="769257" cy="868218"/>
          </a:xfrm>
          <a:prstGeom prst="lightningBol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906207" y="5503674"/>
            <a:ext cx="2106516" cy="55154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ymbol „Zákaz“ 15"/>
          <p:cNvSpPr/>
          <p:nvPr/>
        </p:nvSpPr>
        <p:spPr>
          <a:xfrm>
            <a:off x="1823645" y="5098671"/>
            <a:ext cx="381503" cy="300463"/>
          </a:xfrm>
          <a:prstGeom prst="noSmoking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Mrak 16"/>
          <p:cNvSpPr/>
          <p:nvPr/>
        </p:nvSpPr>
        <p:spPr>
          <a:xfrm>
            <a:off x="5037779" y="5546147"/>
            <a:ext cx="2106516" cy="55154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ymbol „Zákaz“ 17"/>
          <p:cNvSpPr/>
          <p:nvPr/>
        </p:nvSpPr>
        <p:spPr>
          <a:xfrm>
            <a:off x="5955217" y="5141144"/>
            <a:ext cx="381503" cy="300463"/>
          </a:xfrm>
          <a:prstGeom prst="noSmoking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Pravidelný pětiúhelník 18"/>
          <p:cNvSpPr/>
          <p:nvPr/>
        </p:nvSpPr>
        <p:spPr>
          <a:xfrm>
            <a:off x="5210401" y="4512902"/>
            <a:ext cx="578194" cy="559841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ravidelný pětiúhelník 19"/>
          <p:cNvSpPr/>
          <p:nvPr/>
        </p:nvSpPr>
        <p:spPr>
          <a:xfrm>
            <a:off x="6491730" y="4520484"/>
            <a:ext cx="578194" cy="559841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Blesk 20"/>
          <p:cNvSpPr/>
          <p:nvPr/>
        </p:nvSpPr>
        <p:spPr>
          <a:xfrm>
            <a:off x="9192928" y="4482275"/>
            <a:ext cx="769257" cy="868218"/>
          </a:xfrm>
          <a:prstGeom prst="lightningBol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Blesk 21"/>
          <p:cNvSpPr/>
          <p:nvPr/>
        </p:nvSpPr>
        <p:spPr>
          <a:xfrm flipH="1">
            <a:off x="10420391" y="4482275"/>
            <a:ext cx="769257" cy="868218"/>
          </a:xfrm>
          <a:prstGeom prst="lightningBol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9122509" y="5650956"/>
            <a:ext cx="2106516" cy="55154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rstenec 24"/>
          <p:cNvSpPr/>
          <p:nvPr/>
        </p:nvSpPr>
        <p:spPr>
          <a:xfrm>
            <a:off x="10087429" y="5350493"/>
            <a:ext cx="332962" cy="300463"/>
          </a:xfrm>
          <a:prstGeom prst="don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Tlačítko akce: Dopředu nebo Další 23">
            <a:hlinkClick r:id="" action="ppaction://hlinkshowjump?jump=nextslide" highlightClick="1"/>
          </p:cNvPr>
          <p:cNvSpPr/>
          <p:nvPr/>
        </p:nvSpPr>
        <p:spPr>
          <a:xfrm>
            <a:off x="10247086" y="430457"/>
            <a:ext cx="1640114" cy="1427372"/>
          </a:xfrm>
          <a:prstGeom prst="actionButtonForwardNex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1626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24" t="14601" r="17218"/>
          <a:stretch/>
        </p:blipFill>
        <p:spPr>
          <a:xfrm>
            <a:off x="3983855" y="2858984"/>
            <a:ext cx="4399464" cy="397703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24" t="14601" r="17218"/>
          <a:stretch/>
        </p:blipFill>
        <p:spPr>
          <a:xfrm>
            <a:off x="-136080" y="2858984"/>
            <a:ext cx="4551864" cy="4114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24" t="14601" r="17218"/>
          <a:stretch/>
        </p:blipFill>
        <p:spPr>
          <a:xfrm>
            <a:off x="7951390" y="2858984"/>
            <a:ext cx="4551864" cy="4114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24" t="14601" r="17218"/>
          <a:stretch/>
        </p:blipFill>
        <p:spPr>
          <a:xfrm>
            <a:off x="2763966" y="-232228"/>
            <a:ext cx="4420604" cy="3996143"/>
          </a:xfrm>
          <a:prstGeom prst="rect">
            <a:avLst/>
          </a:prstGeom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10247086" y="430457"/>
            <a:ext cx="1640114" cy="1427372"/>
          </a:xfrm>
          <a:prstGeom prst="actionButtonForwardNex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151086" y="1553029"/>
            <a:ext cx="725714" cy="7112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367647" y="1553029"/>
            <a:ext cx="725714" cy="7112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 rot="2224359">
            <a:off x="4741169" y="2306783"/>
            <a:ext cx="1249979" cy="456988"/>
          </a:xfrm>
          <a:prstGeom prst="triangl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ětiva 15"/>
          <p:cNvSpPr/>
          <p:nvPr/>
        </p:nvSpPr>
        <p:spPr>
          <a:xfrm rot="19823621">
            <a:off x="4416955" y="2567819"/>
            <a:ext cx="1020058" cy="607397"/>
          </a:xfrm>
          <a:prstGeom prst="chor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5434682" y="4552974"/>
            <a:ext cx="725714" cy="7112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651243" y="4552974"/>
            <a:ext cx="725714" cy="7112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 rot="2224359">
            <a:off x="6024765" y="5306728"/>
            <a:ext cx="1249979" cy="456988"/>
          </a:xfrm>
          <a:prstGeom prst="triangl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ětiva 19"/>
          <p:cNvSpPr/>
          <p:nvPr/>
        </p:nvSpPr>
        <p:spPr>
          <a:xfrm rot="19823621">
            <a:off x="5700551" y="5567764"/>
            <a:ext cx="1020058" cy="607397"/>
          </a:xfrm>
          <a:prstGeom prst="chord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1362696" y="4811878"/>
            <a:ext cx="725714" cy="7112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2579257" y="4811878"/>
            <a:ext cx="725714" cy="7112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ětiva 22"/>
          <p:cNvSpPr/>
          <p:nvPr/>
        </p:nvSpPr>
        <p:spPr>
          <a:xfrm rot="19823621">
            <a:off x="1632607" y="5722867"/>
            <a:ext cx="1020058" cy="607397"/>
          </a:xfrm>
          <a:prstGeom prst="chord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>
            <a:off x="1967394" y="5131389"/>
            <a:ext cx="721674" cy="607288"/>
          </a:xfrm>
          <a:prstGeom prst="triangl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9466872" y="4724536"/>
            <a:ext cx="725714" cy="7112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10683433" y="4724536"/>
            <a:ext cx="725714" cy="71120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Rovnoramenný trojúhelník 26"/>
          <p:cNvSpPr/>
          <p:nvPr/>
        </p:nvSpPr>
        <p:spPr>
          <a:xfrm rot="19375641" flipH="1">
            <a:off x="9651169" y="5438470"/>
            <a:ext cx="1249979" cy="456988"/>
          </a:xfrm>
          <a:prstGeom prst="triangl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ětiva 27"/>
          <p:cNvSpPr/>
          <p:nvPr/>
        </p:nvSpPr>
        <p:spPr>
          <a:xfrm rot="1776379" flipH="1">
            <a:off x="10159549" y="5647356"/>
            <a:ext cx="1020058" cy="607397"/>
          </a:xfrm>
          <a:prstGeom prst="chord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3243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24" t="14601" r="17218"/>
          <a:stretch/>
        </p:blipFill>
        <p:spPr>
          <a:xfrm>
            <a:off x="3983855" y="2858984"/>
            <a:ext cx="4399464" cy="397703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24" t="14601" r="17218"/>
          <a:stretch/>
        </p:blipFill>
        <p:spPr>
          <a:xfrm>
            <a:off x="-136080" y="2858984"/>
            <a:ext cx="4551864" cy="4114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24" t="14601" r="17218"/>
          <a:stretch/>
        </p:blipFill>
        <p:spPr>
          <a:xfrm>
            <a:off x="7951390" y="2858984"/>
            <a:ext cx="4551864" cy="4114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24" t="14601" r="17218"/>
          <a:stretch/>
        </p:blipFill>
        <p:spPr>
          <a:xfrm>
            <a:off x="2763966" y="-232228"/>
            <a:ext cx="4420604" cy="3996143"/>
          </a:xfrm>
          <a:prstGeom prst="rect">
            <a:avLst/>
          </a:prstGeom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10247086" y="430457"/>
            <a:ext cx="1640114" cy="1427372"/>
          </a:xfrm>
          <a:prstGeom prst="actionButtonForwardNex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3846286" y="1611086"/>
            <a:ext cx="986971" cy="798285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5193475" y="1611086"/>
            <a:ext cx="986971" cy="798285"/>
          </a:xfrm>
          <a:prstGeom prst="clou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řazení 10"/>
          <p:cNvSpPr/>
          <p:nvPr/>
        </p:nvSpPr>
        <p:spPr>
          <a:xfrm>
            <a:off x="4621127" y="2105658"/>
            <a:ext cx="599375" cy="901554"/>
          </a:xfrm>
          <a:prstGeom prst="flowChartSor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hnutá šipka nahoru 11"/>
          <p:cNvSpPr/>
          <p:nvPr/>
        </p:nvSpPr>
        <p:spPr>
          <a:xfrm>
            <a:off x="4238171" y="2858984"/>
            <a:ext cx="1448789" cy="435759"/>
          </a:xfrm>
          <a:prstGeom prst="curvedUp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Mrak 12"/>
          <p:cNvSpPr/>
          <p:nvPr/>
        </p:nvSpPr>
        <p:spPr>
          <a:xfrm>
            <a:off x="9155558" y="4753429"/>
            <a:ext cx="986971" cy="798285"/>
          </a:xfrm>
          <a:prstGeom prst="cloud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10502747" y="4753429"/>
            <a:ext cx="986971" cy="798285"/>
          </a:xfrm>
          <a:prstGeom prst="cloud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řazení 14"/>
          <p:cNvSpPr/>
          <p:nvPr/>
        </p:nvSpPr>
        <p:spPr>
          <a:xfrm>
            <a:off x="9930399" y="5283165"/>
            <a:ext cx="599375" cy="866390"/>
          </a:xfrm>
          <a:prstGeom prst="flowChartSor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hnutá šipka nahoru 15"/>
          <p:cNvSpPr/>
          <p:nvPr/>
        </p:nvSpPr>
        <p:spPr>
          <a:xfrm>
            <a:off x="9547443" y="6001327"/>
            <a:ext cx="1448789" cy="435759"/>
          </a:xfrm>
          <a:prstGeom prst="curvedUp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Mrak 16"/>
          <p:cNvSpPr/>
          <p:nvPr/>
        </p:nvSpPr>
        <p:spPr>
          <a:xfrm>
            <a:off x="4995225" y="4517241"/>
            <a:ext cx="986971" cy="798285"/>
          </a:xfrm>
          <a:prstGeom prst="cloud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rak 17"/>
          <p:cNvSpPr/>
          <p:nvPr/>
        </p:nvSpPr>
        <p:spPr>
          <a:xfrm>
            <a:off x="6342414" y="4517241"/>
            <a:ext cx="986971" cy="798285"/>
          </a:xfrm>
          <a:prstGeom prst="cloud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hnutá šipka nahoru 18"/>
          <p:cNvSpPr/>
          <p:nvPr/>
        </p:nvSpPr>
        <p:spPr>
          <a:xfrm>
            <a:off x="5467204" y="5821315"/>
            <a:ext cx="1448789" cy="435759"/>
          </a:xfrm>
          <a:prstGeom prst="curvedUp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Vývojový diagram: řazení 19"/>
          <p:cNvSpPr/>
          <p:nvPr/>
        </p:nvSpPr>
        <p:spPr>
          <a:xfrm rot="5668011">
            <a:off x="5994296" y="5057874"/>
            <a:ext cx="362638" cy="1021092"/>
          </a:xfrm>
          <a:prstGeom prst="flowChartSor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řazení 22"/>
          <p:cNvSpPr/>
          <p:nvPr/>
        </p:nvSpPr>
        <p:spPr>
          <a:xfrm>
            <a:off x="1807974" y="5261890"/>
            <a:ext cx="599375" cy="866390"/>
          </a:xfrm>
          <a:prstGeom prst="flowChartSor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hnutá šipka nahoru 23"/>
          <p:cNvSpPr/>
          <p:nvPr/>
        </p:nvSpPr>
        <p:spPr>
          <a:xfrm>
            <a:off x="1425018" y="5980052"/>
            <a:ext cx="1448789" cy="435759"/>
          </a:xfrm>
          <a:prstGeom prst="curvedUp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Výbuch 2 24"/>
          <p:cNvSpPr/>
          <p:nvPr/>
        </p:nvSpPr>
        <p:spPr>
          <a:xfrm>
            <a:off x="870141" y="4517241"/>
            <a:ext cx="1013733" cy="798285"/>
          </a:xfrm>
          <a:prstGeom prst="irregularSeal2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buch 2 27"/>
          <p:cNvSpPr/>
          <p:nvPr/>
        </p:nvSpPr>
        <p:spPr>
          <a:xfrm>
            <a:off x="2298748" y="4508564"/>
            <a:ext cx="1013733" cy="798285"/>
          </a:xfrm>
          <a:prstGeom prst="irregularSeal2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654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0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3" grpId="0" animBg="1"/>
      <p:bldP spid="24" grpId="0" animBg="1"/>
      <p:bldP spid="25" grpId="0" animBg="1"/>
      <p:bldP spid="2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24" t="14601" r="17218"/>
          <a:stretch/>
        </p:blipFill>
        <p:spPr>
          <a:xfrm>
            <a:off x="3983855" y="2858984"/>
            <a:ext cx="4399464" cy="397703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24" t="14601" r="17218"/>
          <a:stretch/>
        </p:blipFill>
        <p:spPr>
          <a:xfrm>
            <a:off x="-136080" y="2858984"/>
            <a:ext cx="4551864" cy="4114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24" t="14601" r="17218"/>
          <a:stretch/>
        </p:blipFill>
        <p:spPr>
          <a:xfrm>
            <a:off x="7951390" y="2858984"/>
            <a:ext cx="4551864" cy="4114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24" t="14601" r="17218"/>
          <a:stretch/>
        </p:blipFill>
        <p:spPr>
          <a:xfrm>
            <a:off x="2763966" y="-232228"/>
            <a:ext cx="4420604" cy="3996143"/>
          </a:xfrm>
          <a:prstGeom prst="rect">
            <a:avLst/>
          </a:prstGeom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10247086" y="430457"/>
            <a:ext cx="1640114" cy="1427372"/>
          </a:xfrm>
          <a:prstGeom prst="actionButtonForwardNex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hnutý pruh 7"/>
          <p:cNvSpPr/>
          <p:nvPr/>
        </p:nvSpPr>
        <p:spPr>
          <a:xfrm>
            <a:off x="3907468" y="2526360"/>
            <a:ext cx="2133600" cy="1189841"/>
          </a:xfrm>
          <a:prstGeom prst="blockArc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Srdce 9"/>
          <p:cNvSpPr/>
          <p:nvPr/>
        </p:nvSpPr>
        <p:spPr>
          <a:xfrm>
            <a:off x="4733377" y="1959429"/>
            <a:ext cx="383410" cy="449942"/>
          </a:xfrm>
          <a:prstGeom prst="hear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rstenec 10"/>
          <p:cNvSpPr/>
          <p:nvPr/>
        </p:nvSpPr>
        <p:spPr>
          <a:xfrm>
            <a:off x="5086781" y="1442034"/>
            <a:ext cx="646202" cy="683888"/>
          </a:xfrm>
          <a:prstGeom prst="donu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Prstenec 11"/>
          <p:cNvSpPr/>
          <p:nvPr/>
        </p:nvSpPr>
        <p:spPr>
          <a:xfrm>
            <a:off x="4136255" y="1526291"/>
            <a:ext cx="646202" cy="683888"/>
          </a:xfrm>
          <a:prstGeom prst="donu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Ohnutý pruh 12"/>
          <p:cNvSpPr/>
          <p:nvPr/>
        </p:nvSpPr>
        <p:spPr>
          <a:xfrm>
            <a:off x="1084613" y="5646176"/>
            <a:ext cx="2133600" cy="1189841"/>
          </a:xfrm>
          <a:prstGeom prst="blockArc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Srdce 13"/>
          <p:cNvSpPr/>
          <p:nvPr/>
        </p:nvSpPr>
        <p:spPr>
          <a:xfrm>
            <a:off x="1910522" y="5079245"/>
            <a:ext cx="383410" cy="449942"/>
          </a:xfrm>
          <a:prstGeom prst="hear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rstenec 14"/>
          <p:cNvSpPr/>
          <p:nvPr/>
        </p:nvSpPr>
        <p:spPr>
          <a:xfrm>
            <a:off x="2263926" y="4561850"/>
            <a:ext cx="646202" cy="683888"/>
          </a:xfrm>
          <a:prstGeom prst="don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Prstenec 15"/>
          <p:cNvSpPr/>
          <p:nvPr/>
        </p:nvSpPr>
        <p:spPr>
          <a:xfrm>
            <a:off x="1313400" y="4646107"/>
            <a:ext cx="646202" cy="683888"/>
          </a:xfrm>
          <a:prstGeom prst="don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hnutý pruh 16"/>
          <p:cNvSpPr/>
          <p:nvPr/>
        </p:nvSpPr>
        <p:spPr>
          <a:xfrm>
            <a:off x="9180286" y="5646176"/>
            <a:ext cx="2133600" cy="1189841"/>
          </a:xfrm>
          <a:prstGeom prst="blockArc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Prstenec 17"/>
          <p:cNvSpPr/>
          <p:nvPr/>
        </p:nvSpPr>
        <p:spPr>
          <a:xfrm>
            <a:off x="10359599" y="4561850"/>
            <a:ext cx="646202" cy="683888"/>
          </a:xfrm>
          <a:prstGeom prst="don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Prstenec 18"/>
          <p:cNvSpPr/>
          <p:nvPr/>
        </p:nvSpPr>
        <p:spPr>
          <a:xfrm>
            <a:off x="9409073" y="4646107"/>
            <a:ext cx="646202" cy="683888"/>
          </a:xfrm>
          <a:prstGeom prst="don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Srdce 19"/>
          <p:cNvSpPr/>
          <p:nvPr/>
        </p:nvSpPr>
        <p:spPr>
          <a:xfrm>
            <a:off x="5922246" y="5030687"/>
            <a:ext cx="383410" cy="449942"/>
          </a:xfrm>
          <a:prstGeom prst="hear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rstenec 20"/>
          <p:cNvSpPr/>
          <p:nvPr/>
        </p:nvSpPr>
        <p:spPr>
          <a:xfrm>
            <a:off x="6275650" y="4513292"/>
            <a:ext cx="646202" cy="683888"/>
          </a:xfrm>
          <a:prstGeom prst="don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Prstenec 21"/>
          <p:cNvSpPr/>
          <p:nvPr/>
        </p:nvSpPr>
        <p:spPr>
          <a:xfrm>
            <a:off x="5325124" y="4597549"/>
            <a:ext cx="646202" cy="683888"/>
          </a:xfrm>
          <a:prstGeom prst="don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var L 22"/>
          <p:cNvSpPr/>
          <p:nvPr/>
        </p:nvSpPr>
        <p:spPr>
          <a:xfrm>
            <a:off x="5677387" y="5529187"/>
            <a:ext cx="1352676" cy="552114"/>
          </a:xfrm>
          <a:prstGeom prst="corne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4703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085" y="-1"/>
            <a:ext cx="9144001" cy="6858001"/>
          </a:xfrm>
          <a:prstGeom prst="rect">
            <a:avLst/>
          </a:prstGeom>
        </p:spPr>
      </p:pic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10247086" y="430457"/>
            <a:ext cx="1640114" cy="1427372"/>
          </a:xfrm>
          <a:prstGeom prst="actionButtonForwardNex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899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Dovednost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mají za úkol přiřazování správných obrazců k nabídnutému obrázku.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Podpora zrakového vnímání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4 - 6 děti hledají požadovanou část obličeje </a:t>
            </a:r>
          </a:p>
          <a:p>
            <a:r>
              <a:rPr lang="cs-CZ" dirty="0" smtClean="0"/>
              <a:t>Na snímku 7 – 11 je úkolem najít totožný stín k vyobrazené dýni</a:t>
            </a:r>
          </a:p>
          <a:p>
            <a:r>
              <a:rPr lang="cs-CZ" dirty="0" smtClean="0"/>
              <a:t>Děti označují správné odpovědi  kliknutím na </a:t>
            </a:r>
            <a:r>
              <a:rPr lang="cs-CZ" dirty="0"/>
              <a:t>v</a:t>
            </a:r>
            <a:r>
              <a:rPr lang="cs-CZ" dirty="0" smtClean="0"/>
              <a:t>ybraný objekt, za pomoci animačních efektů a aktivační události se zobrazuje zpětná vazba</a:t>
            </a:r>
          </a:p>
          <a:p>
            <a:r>
              <a:rPr lang="cs-CZ" dirty="0" smtClean="0"/>
              <a:t>Materiál je určen pro dotyková zařízení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Děti skládají na magnetickou tabulku své varianty dýňových strašáků (geometrické tvary v obličeji)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Rozlišit tvary předmětů, základní geometrické </a:t>
            </a:r>
            <a:r>
              <a:rPr lang="cs-CZ" dirty="0" smtClean="0"/>
              <a:t>tvary</a:t>
            </a:r>
            <a:endParaRPr lang="cs-CZ" dirty="0"/>
          </a:p>
          <a:p>
            <a:r>
              <a:rPr lang="cs-CZ" dirty="0"/>
              <a:t>Rozpoznat odlišnosti v detailech (např. vyhledat </a:t>
            </a:r>
            <a:r>
              <a:rPr lang="cs-CZ" dirty="0" smtClean="0"/>
              <a:t>požadovanou část a poznat stejné)</a:t>
            </a:r>
          </a:p>
          <a:p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275</Words>
  <Application>Microsoft Office PowerPoint</Application>
  <PresentationFormat>Širokoúhlá obrazovka</PresentationFormat>
  <Paragraphs>53</Paragraphs>
  <Slides>19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2" baseType="lpstr">
      <vt:lpstr>Arial</vt:lpstr>
      <vt:lpstr>Century Gothic</vt:lpstr>
      <vt:lpstr>Sheer Green 16x9</vt:lpstr>
      <vt:lpstr>Dýňoví strašáci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Dovednost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2015-03-20T11:01:44Z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