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75" r:id="rId15"/>
    <p:sldId id="276" r:id="rId16"/>
    <p:sldId id="277" r:id="rId17"/>
    <p:sldId id="278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918" autoAdjust="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7.png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wmf"/><Relationship Id="rId5" Type="http://schemas.openxmlformats.org/officeDocument/2006/relationships/image" Target="../media/image25.png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0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wmf"/><Relationship Id="rId5" Type="http://schemas.openxmlformats.org/officeDocument/2006/relationships/image" Target="../media/image25.png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slide" Target="slide12.xml"/><Relationship Id="rId7" Type="http://schemas.openxmlformats.org/officeDocument/2006/relationships/image" Target="../media/image36.jpeg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png"/><Relationship Id="rId5" Type="http://schemas.openxmlformats.org/officeDocument/2006/relationships/image" Target="../media/image12.wmf"/><Relationship Id="rId4" Type="http://schemas.openxmlformats.org/officeDocument/2006/relationships/image" Target="../media/image3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Pohádka O dýňovém semínku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Výslovnost, gramatická správnost řeči, porozumění, vyjadřování, dorozumívání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Ptáček letěl a upustil semínko. 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 flipV="1">
            <a:off x="103566" y="1631428"/>
            <a:ext cx="7227131" cy="5167310"/>
          </a:xfrm>
        </p:spPr>
      </p:pic>
      <p:sp>
        <p:nvSpPr>
          <p:cNvPr id="18" name="Obdélník 17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Zástupný symbol pro obsah 1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35892" y="5131824"/>
            <a:ext cx="1217908" cy="1666915"/>
          </a:xfrm>
        </p:spPr>
      </p:pic>
      <p:pic>
        <p:nvPicPr>
          <p:cNvPr id="16" name="Obrázek 15">
            <a:hlinkClick r:id="rId4" action="ppaction://hlinksldjump"/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1193"/>
          <a:stretch/>
        </p:blipFill>
        <p:spPr>
          <a:xfrm>
            <a:off x="9823120" y="3600772"/>
            <a:ext cx="1320162" cy="133522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54949" y="1779197"/>
            <a:ext cx="1156819" cy="168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730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Semínko spadlo do listí.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9678"/>
          <a:stretch/>
        </p:blipFill>
        <p:spPr>
          <a:xfrm>
            <a:off x="1007648" y="1282485"/>
            <a:ext cx="6462535" cy="5501898"/>
          </a:xfrm>
        </p:spPr>
      </p:pic>
      <p:sp>
        <p:nvSpPr>
          <p:cNvPr id="8" name="Šipka dolů 7"/>
          <p:cNvSpPr/>
          <p:nvPr/>
        </p:nvSpPr>
        <p:spPr>
          <a:xfrm>
            <a:off x="6933089" y="1888039"/>
            <a:ext cx="895337" cy="3372896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Zástupný symbol pro obsah 10">
            <a:hlinkClick r:id="rId3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75479" y="1207863"/>
            <a:ext cx="1746865" cy="1841743"/>
          </a:xfr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66910" y="3312402"/>
            <a:ext cx="1065508" cy="16233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75479" y="5198521"/>
            <a:ext cx="1815084" cy="1461211"/>
          </a:xfrm>
          <a:prstGeom prst="rect">
            <a:avLst/>
          </a:prstGeom>
        </p:spPr>
      </p:pic>
      <p:sp>
        <p:nvSpPr>
          <p:cNvPr id="16" name="Šipka dolů 15"/>
          <p:cNvSpPr/>
          <p:nvPr/>
        </p:nvSpPr>
        <p:spPr>
          <a:xfrm>
            <a:off x="559979" y="1888039"/>
            <a:ext cx="895337" cy="3372896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621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chalupy vyšla babička.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25" y="1968286"/>
            <a:ext cx="5948544" cy="4510006"/>
          </a:xfrm>
        </p:spPr>
      </p:pic>
      <p:sp>
        <p:nvSpPr>
          <p:cNvPr id="6" name="Obdélník 5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>
            <a:hlinkClick r:id="rId3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7803" y="1443206"/>
            <a:ext cx="1345997" cy="1799539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lum bright="-20000" contrast="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44201" y="3433646"/>
            <a:ext cx="1473200" cy="20034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26718" y="5627973"/>
            <a:ext cx="1820570" cy="957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9459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Babička chtěla zalít semínko a tak si vzala konev.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1859" y="1825625"/>
            <a:ext cx="3998562" cy="5019564"/>
          </a:xfrm>
        </p:spPr>
      </p:pic>
      <p:sp>
        <p:nvSpPr>
          <p:cNvPr id="7" name="Obdélník 6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5">
            <a:hlinkClick r:id="rId3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68143" y="5277516"/>
            <a:ext cx="1804111" cy="1291133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6552" y="3327263"/>
            <a:ext cx="1660902" cy="16609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6552" y="1400716"/>
            <a:ext cx="1660902" cy="166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7747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Semínko vyklíčilo.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0662"/>
          <a:stretch/>
        </p:blipFill>
        <p:spPr>
          <a:xfrm>
            <a:off x="248533" y="1624309"/>
            <a:ext cx="6043779" cy="5233691"/>
          </a:xfrm>
        </p:spPr>
      </p:pic>
      <p:sp>
        <p:nvSpPr>
          <p:cNvPr id="6" name="Obdélník 5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>
            <a:hlinkClick r:id="rId3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53016" y="3188985"/>
            <a:ext cx="1700784" cy="1688897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0379" y="1208867"/>
            <a:ext cx="1826057" cy="18278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0379" y="5030114"/>
            <a:ext cx="1904278" cy="1904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22496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Klíček vyrostl a vykvetl.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441" y="1825625"/>
            <a:ext cx="5077541" cy="5042053"/>
          </a:xfrm>
        </p:spPr>
      </p:pic>
      <p:sp>
        <p:nvSpPr>
          <p:cNvPr id="6" name="Obdélník 5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71599" y="4932514"/>
            <a:ext cx="1330808" cy="1816997"/>
          </a:xfrm>
          <a:prstGeom prst="rect">
            <a:avLst/>
          </a:prstGeo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03866" y="1378795"/>
            <a:ext cx="1869034" cy="1587398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36547" y="3282147"/>
            <a:ext cx="2200912" cy="150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51527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kvítku vyrostla dýně. </a:t>
            </a:r>
            <a:endParaRPr lang="cs-CZ" dirty="0"/>
          </a:p>
        </p:txBody>
      </p:sp>
      <p:pic>
        <p:nvPicPr>
          <p:cNvPr id="5" name="Zástupný symbol pro obsah 4">
            <a:hlinkClick r:id="rId2" action="ppaction://hlinksldjump"/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95" y="1130013"/>
            <a:ext cx="3998563" cy="545985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6">
            <a:hlinkClick r:id="rId4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0095" y="1500324"/>
            <a:ext cx="1714500" cy="171450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26971" y="3506280"/>
            <a:ext cx="1567282" cy="178490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0095" y="5217345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1751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Babička dýni vydlabala a vyřezala ji nožem.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509760" y="1499616"/>
            <a:ext cx="2682240" cy="5358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7">
            <a:hlinkClick r:id="rId2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34490" y="5715793"/>
            <a:ext cx="1805026" cy="643738"/>
          </a:xfrm>
        </p:spPr>
      </p:pic>
      <p:pic>
        <p:nvPicPr>
          <p:cNvPr id="6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5181" y="1805559"/>
            <a:ext cx="3263798" cy="4363555"/>
          </a:xfrm>
        </p:spPr>
      </p:pic>
      <p:pic>
        <p:nvPicPr>
          <p:cNvPr id="7" name="Zástupný symbol pro obsah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09556" y="2258881"/>
            <a:ext cx="3456912" cy="34569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34490" y="1404374"/>
            <a:ext cx="1846174" cy="170901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5538" y="3025805"/>
            <a:ext cx="2338672" cy="2335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199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Dala do dýně svíčku.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200" y="1580828"/>
            <a:ext cx="5011266" cy="5011266"/>
          </a:xfrm>
        </p:spPr>
      </p:pic>
      <p:sp>
        <p:nvSpPr>
          <p:cNvPr id="6" name="Obdélník 5"/>
          <p:cNvSpPr/>
          <p:nvPr/>
        </p:nvSpPr>
        <p:spPr>
          <a:xfrm>
            <a:off x="9082007" y="1208868"/>
            <a:ext cx="3109993" cy="56491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7">
            <a:hlinkClick r:id="rId3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64911" y="1208868"/>
            <a:ext cx="1487729" cy="1813255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64911" y="3236606"/>
            <a:ext cx="1433901" cy="20754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99653" y="5395126"/>
            <a:ext cx="1889150" cy="1379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5782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Dýně babičku hřála a svítila ji po celou zimu.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9086" y="4033434"/>
            <a:ext cx="2158084" cy="2630289"/>
          </a:xfrm>
        </p:spPr>
      </p:pic>
      <p:sp>
        <p:nvSpPr>
          <p:cNvPr id="6" name="Obdélník 5"/>
          <p:cNvSpPr/>
          <p:nvPr/>
        </p:nvSpPr>
        <p:spPr>
          <a:xfrm>
            <a:off x="9375648" y="1536192"/>
            <a:ext cx="2816352" cy="532180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Zástupný symbol pro obsah 8">
            <a:hlinkClick r:id="rId3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clrChange>
              <a:clrFrom>
                <a:srgbClr val="B4D3EF"/>
              </a:clrFrom>
              <a:clrTo>
                <a:srgbClr val="B4D3E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0610" y="2828899"/>
            <a:ext cx="1952786" cy="1952786"/>
          </a:xfrm>
        </p:spPr>
      </p:pic>
      <p:pic>
        <p:nvPicPr>
          <p:cNvPr id="7" name="Zástupný symbol pro obsah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6232" y="1813408"/>
            <a:ext cx="3263798" cy="4363555"/>
          </a:xfrm>
          <a:prstGeom prst="rect">
            <a:avLst/>
          </a:prstGeom>
        </p:spPr>
      </p:pic>
      <p:pic>
        <p:nvPicPr>
          <p:cNvPr id="8" name="Zástupný symbol pro obsah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582199"/>
            <a:ext cx="3045420" cy="30454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9FBF5"/>
              </a:clrFrom>
              <a:clrTo>
                <a:srgbClr val="F9FB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59994" y="4795727"/>
            <a:ext cx="1853402" cy="18679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786"/>
          <a:stretch/>
        </p:blipFill>
        <p:spPr>
          <a:xfrm>
            <a:off x="10026878" y="1319810"/>
            <a:ext cx="1326922" cy="1640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1139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Zazvonil zvonec a pohádky je konec.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9430" y="1450848"/>
            <a:ext cx="5500159" cy="5266524"/>
          </a:xfrm>
        </p:spPr>
      </p:pic>
    </p:spTree>
    <p:extLst>
      <p:ext uri="{BB962C8B-B14F-4D97-AF65-F5344CB8AC3E}">
        <p14:creationId xmlns:p14="http://schemas.microsoft.com/office/powerpoint/2010/main" xmlns="" val="3606734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</a:t>
            </a:r>
            <a:r>
              <a:rPr lang="cs-CZ" dirty="0" smtClean="0"/>
              <a:t>z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Dítě vybere ze tří možností jednu jako pokračování pohádky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Porozumění slyšenému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Snímek č. 2 – 11 – Dítě vybere ze tří možností, která je popsaná v pohádce. Kliknutím na daný obrázek se dětem zobrazí zpětná vazba.</a:t>
            </a:r>
          </a:p>
          <a:p>
            <a:pPr marL="45720" indent="0">
              <a:buNone/>
            </a:pPr>
            <a:r>
              <a:rPr lang="cs-CZ" dirty="0" smtClean="0"/>
              <a:t>  Snímek č. 12 – Konečný obrázek 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získat samostatné indicie k vyprávění příběhů</a:t>
            </a:r>
            <a:endParaRPr lang="cs-CZ" dirty="0"/>
          </a:p>
          <a:p>
            <a:r>
              <a:rPr lang="cs-CZ" dirty="0" smtClean="0"/>
              <a:t>Na každém snímku najdeme jeden správný obrázek, který mu umožní pokračovat dál</a:t>
            </a:r>
          </a:p>
          <a:p>
            <a:r>
              <a:rPr lang="cs-CZ" dirty="0" smtClean="0"/>
              <a:t>Nasbírané obrázky si připevní na tabulku a dle ní převypráví děj pohádky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Porozumět </a:t>
            </a:r>
            <a:r>
              <a:rPr lang="cs-CZ" dirty="0" smtClean="0"/>
              <a:t>slyšenému</a:t>
            </a:r>
          </a:p>
          <a:p>
            <a:r>
              <a:rPr lang="cs-CZ" dirty="0"/>
              <a:t>Sledovat a vyprávět příběh, </a:t>
            </a:r>
            <a:r>
              <a:rPr lang="cs-CZ" dirty="0" smtClean="0"/>
              <a:t>pohádku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361</Words>
  <Application>Microsoft Office PowerPoint</Application>
  <PresentationFormat>Vlastní</PresentationFormat>
  <Paragraphs>62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Pohádka O dýňovém semínku</vt:lpstr>
      <vt:lpstr>Ptáček letěl a upustil semínko. </vt:lpstr>
      <vt:lpstr>Semínko spadlo do listí.</vt:lpstr>
      <vt:lpstr>Z chalupy vyšla babička.</vt:lpstr>
      <vt:lpstr>Babička chtěla zalít semínko a tak si vzala konev.</vt:lpstr>
      <vt:lpstr>Semínko vyklíčilo.</vt:lpstr>
      <vt:lpstr>Klíček vyrostl a vykvetl. </vt:lpstr>
      <vt:lpstr>Z kvítku vyrostla dýně. </vt:lpstr>
      <vt:lpstr>Babička dýni vydlabala a vyřezala ji nožem.</vt:lpstr>
      <vt:lpstr>Dala do dýně svíčku. </vt:lpstr>
      <vt:lpstr>Dýně babičku hřála a svítila ji po celou zimu.</vt:lpstr>
      <vt:lpstr>Zazvonil zvonec a pohádky je konec.</vt:lpstr>
      <vt:lpstr>Použité odkazy</vt:lpstr>
      <vt:lpstr>Metodický pokyn Integrovaný blok: Dítě a jeho psychika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2015-03-21T11:46:42Z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