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69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93" r:id="rId5"/>
    <p:sldId id="294" r:id="rId6"/>
    <p:sldId id="296" r:id="rId7"/>
    <p:sldId id="275" r:id="rId8"/>
    <p:sldId id="292" r:id="rId9"/>
    <p:sldId id="29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25" autoAdjust="0"/>
    <p:restoredTop sz="80801" autoAdjust="0"/>
  </p:normalViewPr>
  <p:slideViewPr>
    <p:cSldViewPr snapToGrid="0">
      <p:cViewPr>
        <p:scale>
          <a:sx n="80" d="100"/>
          <a:sy n="80" d="100"/>
        </p:scale>
        <p:origin x="-156" y="-12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56C76F4-2949-4AA3-9CAE-EFE82BAC5D7A}" type="datetimeFigureOut">
              <a:rPr lang="cs-CZ"/>
              <a:pPr>
                <a:defRPr/>
              </a:pPr>
              <a:t>23.3.2015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B4C8E13-C7C9-4C8B-BB59-E3A1B3F324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AAE3498-0CEF-4546-8B3B-B4C04AD27C73}" type="datetimeFigureOut">
              <a:rPr lang="cs-CZ"/>
              <a:pPr>
                <a:defRPr/>
              </a:pPr>
              <a:t>23.3.2015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63F529-2B4C-43C0-B5C7-FEF616B7F5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95C222-4EBA-4EC5-8C93-060FE91D7DC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Po kliknutí na obrázek se jen ten správný zvětší.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Nebo jen kroužkovat správně a škrtat špatně.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 tohoto snímku si můžete zahrát hru „ Všechno létá, co peří má“ (vysvětlivka na konci)</a:t>
            </a: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588AF7B-6D58-47F5-BA41-4CEF3D7E4E8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Vymyslíte další dopravní prostředky, s kterými létat můžeme?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Můžete si zahrát napodobeninu PH: Všechno létá, co peří má, akorát vyměníte slova, „Čím můžu létat“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2EB781A-70F6-425F-8908-BD7DEE0CC99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dirty="0" smtClean="0"/>
              <a:t>Vezmi si </a:t>
            </a:r>
            <a:r>
              <a:rPr lang="cs-CZ" dirty="0" smtClean="0"/>
              <a:t>pero </a:t>
            </a:r>
            <a:r>
              <a:rPr lang="cs-CZ" dirty="0" smtClean="0"/>
              <a:t>a přiřaď k sobě obrázky</a:t>
            </a:r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BE6E08E-EC13-4527-8EA2-01532A3D50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39033F1-B3BF-442B-8611-DCD6E83A4A8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3556000" y="0"/>
            <a:ext cx="8636000" cy="6858000"/>
          </a:xfrm>
          <a:prstGeom prst="rect">
            <a:avLst/>
          </a:prstGeom>
          <a:blipFill>
            <a:blip r:embed="rId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127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pic>
        <p:nvPicPr>
          <p:cNvPr id="6" name="Obrázek 12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/>
          <p:cNvPicPr>
            <a:picLocks noChangeAspect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4489157" y="533400"/>
            <a:ext cx="68072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4472589" y="3539864"/>
            <a:ext cx="6819704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7827963" y="6557963"/>
            <a:ext cx="267017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0EBC2F5-F57C-4275-AC5E-418980674B58}" type="datetimeFigureOut">
              <a:rPr lang="cs-CZ"/>
              <a:pPr>
                <a:defRPr/>
              </a:pPr>
              <a:t>23.3.2015</a:t>
            </a:fld>
            <a:endParaRPr lang="cs-CZ"/>
          </a:p>
        </p:txBody>
      </p:sp>
      <p:sp>
        <p:nvSpPr>
          <p:cNvPr id="9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759200" y="6557963"/>
            <a:ext cx="39036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</a:p>
        </p:txBody>
      </p:sp>
      <p:sp>
        <p:nvSpPr>
          <p:cNvPr id="10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507663" y="6556375"/>
            <a:ext cx="784225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FDA8D28-F58A-4A59-AEB0-A95693C0D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EAA35-3939-4427-AC06-5ED796E46F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0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1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2400" y="2821838"/>
            <a:ext cx="8340651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22400" y="1905001"/>
            <a:ext cx="8340651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99200" y="6556375"/>
            <a:ext cx="2670175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14575" y="6556375"/>
            <a:ext cx="38608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978900" y="6554788"/>
            <a:ext cx="78422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E7D37B-B004-4481-82DD-7CB8AF9E5C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69392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71744" y="1600201"/>
            <a:ext cx="469392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7E2AD-9E52-4875-AB2B-D4112E1CF0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571744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571744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47B41-74C2-4A52-B678-2DAB64A47E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93ECB-BBC6-499A-B6AF-56E9914D8A5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0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1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1F2587-CBBC-411A-A264-D0E171F612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86384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497416"/>
            <a:ext cx="786384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2133600"/>
            <a:ext cx="9652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F4B9E-20A9-400E-B324-A55E6B77A2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796925" y="1004888"/>
            <a:ext cx="5759450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795338" y="998538"/>
            <a:ext cx="5759450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2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3"/>
          <p:cNvPicPr>
            <a:picLocks noChangeAspect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85464" y="1143000"/>
            <a:ext cx="4572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185464" y="3283634"/>
            <a:ext cx="4572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884909" y="1041002"/>
            <a:ext cx="560832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4D7CB18-D0D0-409E-B40E-93418377D4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17B85-1B96-420E-ACBD-EFBE788F9A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274956"/>
            <a:ext cx="2032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5657850" y="6557963"/>
            <a:ext cx="2668588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556375"/>
            <a:ext cx="48768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339138" y="6553200"/>
            <a:ext cx="78422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128FAF5-32AC-4A61-AF3D-F969548B18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23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4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10871200" y="0"/>
            <a:ext cx="1320800" cy="6858000"/>
          </a:xfrm>
          <a:prstGeom prst="rect">
            <a:avLst/>
          </a:prstGeom>
          <a:blipFill>
            <a:blip r:embed="rId14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609600" y="320675"/>
            <a:ext cx="9652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609600" y="1609725"/>
            <a:ext cx="9652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5661025" y="6557963"/>
            <a:ext cx="2670175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609600" y="6557963"/>
            <a:ext cx="48768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8335963" y="6556375"/>
            <a:ext cx="784225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7D9F5F3-0207-48B3-87D1-D3735C87491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4" name="Obrázek 7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Obrázek 9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05" r:id="rId2"/>
    <p:sldLayoutId id="2147483812" r:id="rId3"/>
    <p:sldLayoutId id="2147483806" r:id="rId4"/>
    <p:sldLayoutId id="2147483807" r:id="rId5"/>
    <p:sldLayoutId id="2147483808" r:id="rId6"/>
    <p:sldLayoutId id="2147483813" r:id="rId7"/>
    <p:sldLayoutId id="2147483809" r:id="rId8"/>
    <p:sldLayoutId id="2147483814" r:id="rId9"/>
    <p:sldLayoutId id="2147483810" r:id="rId10"/>
    <p:sldLayoutId id="2147483815" r:id="rId11"/>
    <p:sldLayoutId id="2147483816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19.jpeg"/><Relationship Id="rId4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stroj-jet-motor-technologie-stroj-194820/" TargetMode="External"/><Relationship Id="rId2" Type="http://schemas.openxmlformats.org/officeDocument/2006/relationships/hyperlink" Target="http://pixabay.com/cs/draci-hra%C4%8Dky-pod%C3%ADvejte-se-nebe-421890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%C4%8Dern%C3%A1-pe%C5%99%C3%AD-pt%C3%A1ci-tmav%C3%BD-r%C5%AFst-576637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Všechno létá, co …</a:t>
            </a:r>
            <a:endParaRPr lang="cs-CZ" sz="4000" b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4471988" y="3540125"/>
            <a:ext cx="6819900" cy="1101725"/>
          </a:xfrm>
        </p:spPr>
        <p:txBody>
          <a:bodyPr/>
          <a:lstStyle/>
          <a:p>
            <a:pPr eaLnBrk="1" hangingPunct="1"/>
            <a:r>
              <a:rPr lang="cs-CZ" smtClean="0"/>
              <a:t>Tereza Benczová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88829" y="438913"/>
            <a:ext cx="8516678" cy="975217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Všechno </a:t>
            </a:r>
            <a:r>
              <a:rPr lang="cs-CZ" dirty="0" smtClean="0"/>
              <a:t>létá, </a:t>
            </a:r>
            <a:r>
              <a:rPr lang="cs-CZ" dirty="0" smtClean="0"/>
              <a:t>co peří má</a:t>
            </a:r>
            <a:endParaRPr lang="cs-CZ" dirty="0"/>
          </a:p>
        </p:txBody>
      </p:sp>
      <p:sp>
        <p:nvSpPr>
          <p:cNvPr id="9219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922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6AB2E03-8AB2-46CE-A0AB-3E4AB03B6D2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  <p:pic>
        <p:nvPicPr>
          <p:cNvPr id="9221" name="Picture 2" descr="Sýkorka, Pták, P&amp;rcaron;íroda, Malba, Kv&amp;ecaron;t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663" y="1533525"/>
            <a:ext cx="1577975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4" descr="Malinois, Pes, Zví&amp;rcaron;e, Zví&amp;rcaron;ecí Portrét, Mladý Pe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5075" y="1773238"/>
            <a:ext cx="1684338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6" descr="Zví&amp;rcaron;e, Pták, Kachna, Dr&amp;uring;be&amp;zcaron;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188" y="1581150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8" descr="Ko&amp;ccaron;ka, Zví&amp;rcaron;e, Roztomilý, Pet, Ko&amp;ccaron;kovitý, Kitt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50013" y="1495425"/>
            <a:ext cx="1716087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10" descr="Labu&amp;tcaron;, Vodní Pták, Zví&amp;rcaron;e, P&amp;rcaron;írody, Plavat, Labut&amp;ecaron;, Vod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53425" y="1597025"/>
            <a:ext cx="191770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6" name="Picture 12" descr="&amp;Ccaron;áp, &amp;Ccaron;áp Bílý, Ciconia Ciconia, Ciconiidae, Bill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6188" y="3367088"/>
            <a:ext cx="1790700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7" name="Picture 14" descr="Kráva, Zví&amp;rcaron;e, Alp, Švýcarsko, Kanton Glarus, Glaru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2575" y="3052763"/>
            <a:ext cx="2109788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8" name="Picture 16" descr="Papoušek, Ptáci, Zele&amp;ncaron;, Nové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463" y="3033713"/>
            <a:ext cx="1525587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9" name="Picture 18" descr="Kanada Husy, Husy, Zví&amp;rcaron;ata, Voda, Pták, Bill, Dr&amp;uring;be&amp;zcaron;e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18263" y="3492500"/>
            <a:ext cx="1909762" cy="112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0" name="Picture 20" descr="Ovce, Bílá, Jeh&amp;ncaron;ata, Kozy, Zví&amp;rcaron;ata, Savci, Ko&amp;zcaron;ešinový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428038" y="3314700"/>
            <a:ext cx="1958975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923969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Čím můžu létat?</a:t>
            </a:r>
            <a:endParaRPr lang="cs-CZ" dirty="0"/>
          </a:p>
        </p:txBody>
      </p:sp>
      <p:sp>
        <p:nvSpPr>
          <p:cNvPr id="10243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48DFF5-B363-427E-B0AD-CB2BADB1AF3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  <p:pic>
        <p:nvPicPr>
          <p:cNvPr id="10245" name="Picture 2" descr="Ford, Automobil, Auto, Klasické, Zelen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938" y="1404938"/>
            <a:ext cx="280035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4" descr="Letadla, Proud, P&amp;rcaron;istání, Mra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1288" y="1230313"/>
            <a:ext cx="198120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6" descr="Lokomotiva, Diesel, Rusko, Vlak, Provoz, Kou&amp;rcaron;, Par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83438" y="1206500"/>
            <a:ext cx="2162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8" descr="Vrtulník, Létající, Léka&amp;rcaron;ské, Plovák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91263" y="2984500"/>
            <a:ext cx="2289175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Picture 10" descr="Horkovzdušný Balón, Bublina, Barvitý, Vítr, Sm&amp;ecaron;r V&amp;ecaron;tru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33663" y="2878138"/>
            <a:ext cx="2225675" cy="167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Co potřebují k létání?</a:t>
            </a:r>
            <a:endParaRPr lang="cs-CZ" dirty="0"/>
          </a:p>
        </p:txBody>
      </p:sp>
      <p:sp>
        <p:nvSpPr>
          <p:cNvPr id="11267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1B34B19-181D-4DD2-B0D7-05DFB89379F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  <p:pic>
        <p:nvPicPr>
          <p:cNvPr id="11269" name="Picture 2" descr="Draci, Hra&amp;ccaron;ky, Podívejte Se, Nebe, Barvitý, Modr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500" y="1498600"/>
            <a:ext cx="1906588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4" descr="Vír, Vítr, Krou&amp;zcaron;ení, Lokální Poruchy, Nízký Tla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48463" y="779463"/>
            <a:ext cx="1630362" cy="259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4" descr="Letadla, Proud, P&amp;rcaron;istání, Mra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6275" y="2825750"/>
            <a:ext cx="198120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6" descr="Stroj Jet, Motor, Technologie, Stroj, Dornier 31, Kolmý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76863" y="3867150"/>
            <a:ext cx="194945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18" descr="Kanada Husy, Husy, Zví&amp;rcaron;ata, Voda, Pták, Bill, Dr&amp;uring;be&amp;zcaron;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9138" y="4418013"/>
            <a:ext cx="1909762" cy="112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4" name="Picture 8" descr="&amp;Ccaron;erná, Pe&amp;rcaron;í, Ptáci, Tmavý, R&amp;uring;st, Drobné, M&amp;ecaron;kký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21338" y="2625725"/>
            <a:ext cx="159067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Slož si své letadlo</a:t>
            </a:r>
            <a:endParaRPr lang="cs-CZ" dirty="0"/>
          </a:p>
        </p:txBody>
      </p:sp>
      <p:sp>
        <p:nvSpPr>
          <p:cNvPr id="12291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7264A9D-CCDE-4F71-B77B-59753081747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  <p:pic>
        <p:nvPicPr>
          <p:cNvPr id="12293" name="Picture 2" descr="C:\Documents and Settings\Terezka\Plocha\telefon\20150205_1852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438" y="1573213"/>
            <a:ext cx="3449637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3" descr="C:\Documents and Settings\Terezka\Plocha\telefon\20150205_1859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24288" y="1568450"/>
            <a:ext cx="3576637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4" descr="C:\Documents and Settings\Terezka\Plocha\telefon\20150205_18593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48550" y="2062163"/>
            <a:ext cx="3268663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7853916" cy="109409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09600" y="1552575"/>
            <a:ext cx="8672513" cy="3625850"/>
          </a:xfrm>
        </p:spPr>
        <p:txBody>
          <a:bodyPr/>
          <a:lstStyle/>
          <a:p>
            <a:pPr eaLnBrk="1" hangingPunct="1"/>
            <a:r>
              <a:rPr lang="cs-CZ" sz="1200" smtClean="0"/>
              <a:t>MADELINE_ALLEN.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http://pixabay.com/cs/s%C3%BDkorka-pt%C3%A1k-p%C5%99%C3%ADroda-malba-kv%C4%9Btiny-266698/ </a:t>
            </a:r>
          </a:p>
          <a:p>
            <a:pPr eaLnBrk="1" hangingPunct="1"/>
            <a:r>
              <a:rPr lang="cs-CZ" sz="1200" smtClean="0"/>
              <a:t>NIKIKO.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http://pixabay.com/cs/malinois-pes-zv%C3%AD%C5%99e-zv%C3%AD%C5%99ec%C3%AD-portr%C3%A9t-354527/ </a:t>
            </a:r>
          </a:p>
          <a:p>
            <a:pPr eaLnBrk="1" hangingPunct="1"/>
            <a:r>
              <a:rPr lang="cs-CZ" sz="1200" smtClean="0"/>
              <a:t>ANNAER.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http://pixabay.com/cs/zv%C3%AD%C5%99e-pt%C3%A1k-kachna-dr%C5%AFbe%C5%BEe-200823/ </a:t>
            </a:r>
          </a:p>
          <a:p>
            <a:pPr eaLnBrk="1" hangingPunct="1"/>
            <a:r>
              <a:rPr lang="cs-CZ" sz="1200" smtClean="0"/>
              <a:t>STORMBRINGERSER.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http://pixabay.com/cs/ko%C4%8Dka-zv%C3%AD%C5%99e-roztomil%C3%BD-pet-618470/ </a:t>
            </a:r>
          </a:p>
          <a:p>
            <a:pPr eaLnBrk="1" hangingPunct="1"/>
            <a:r>
              <a:rPr lang="cs-CZ" sz="1200" smtClean="0"/>
              <a:t>258817.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http://pixabay.com/cs/labu%C5%A5-vodn%C3%AD-pt%C3%A1k-zv%C3%AD%C5%99e-p%C5%99%C3%ADrody-359931/ </a:t>
            </a:r>
          </a:p>
          <a:p>
            <a:pPr eaLnBrk="1" hangingPunct="1"/>
            <a:r>
              <a:rPr lang="cs-CZ" sz="1200" smtClean="0"/>
              <a:t>FBHK.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http://pixabay.com/cs/labu%C5%A5-vodn%C3%AD-pt%C3%A1k-zv%C3%AD%C5%99e-p%C5%99%C3%ADrody-359931/ </a:t>
            </a:r>
          </a:p>
          <a:p>
            <a:pPr eaLnBrk="1" hangingPunct="1"/>
            <a:r>
              <a:rPr lang="cs-CZ" sz="1200" smtClean="0"/>
              <a:t>ANDY_GRAF.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http://pixabay.com/cs/kr%C3%A1va-zv%C3%AD%C5%99e-alp-%C5%A1v%C3%BDcarsko-383185/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200" smtClean="0"/>
              <a:t>V2KILLER7603.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http://pixabay.com/cs/papou%C5%A1ek-pt%C3%A1ci-zele%C5%88-nov%C3%A9-514194/ </a:t>
            </a:r>
          </a:p>
          <a:p>
            <a:pPr eaLnBrk="1" hangingPunct="1"/>
            <a:r>
              <a:rPr lang="cs-CZ" sz="1200" smtClean="0"/>
              <a:t>258817.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http://pixabay.com/cs/kanada-husy-husy-zv%C3%AD%C5%99ata-voda-pt%C3%A1k-348290/ </a:t>
            </a:r>
          </a:p>
          <a:p>
            <a:pPr eaLnBrk="1" hangingPunct="1"/>
            <a:r>
              <a:rPr lang="cs-CZ" sz="1200" smtClean="0"/>
              <a:t>PUBLICDOMAINPICTURES.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http://pixabay.com/cs/ovce-b%C3%ADl%C3%A1-jeh%C5%88ata-kozy-zv%C3%AD%C5%99ata-275928/ </a:t>
            </a:r>
          </a:p>
          <a:p>
            <a:pPr eaLnBrk="1" hangingPunct="1"/>
            <a:r>
              <a:rPr lang="en-US" sz="1200" smtClean="0"/>
              <a:t>OPENCLIPS. </a:t>
            </a:r>
            <a:r>
              <a:rPr lang="en-US" sz="1200" i="1" smtClean="0"/>
              <a:t>pixabay</a:t>
            </a:r>
            <a:r>
              <a:rPr lang="en-US" sz="1200" smtClean="0"/>
              <a:t> [online]. [cit. 5.2.2015]. Dostupný pod licencí CC0 Public Domain / FAQ na WWW: http://pixabay.com/cs/ford-automobil-auto-klasick%C3%A9-149784/ </a:t>
            </a:r>
            <a:endParaRPr lang="cs-CZ" sz="1200" smtClean="0"/>
          </a:p>
          <a:p>
            <a:pPr eaLnBrk="1" hangingPunct="1"/>
            <a:r>
              <a:rPr lang="en-US" sz="1200" smtClean="0"/>
              <a:t>GUSTAVMELIN0. </a:t>
            </a:r>
            <a:r>
              <a:rPr lang="en-US" sz="1200" i="1" smtClean="0"/>
              <a:t>pixabay</a:t>
            </a:r>
            <a:r>
              <a:rPr lang="en-US" sz="1200" smtClean="0"/>
              <a:t> [online]. [cit. 5.2.2015]. Dostupný pod licencí CC0 Public Domain / FAQ na WWW: http://pixabay.com/cs/letadla-proud-p%C5%99ist%C3%A1n%C3%AD-mrak-537963/ </a:t>
            </a:r>
            <a:endParaRPr lang="cs-CZ" sz="1200" smtClean="0"/>
          </a:p>
          <a:p>
            <a:pPr eaLnBrk="1" hangingPunct="1"/>
            <a:r>
              <a:rPr lang="cs-CZ" sz="1200" smtClean="0"/>
              <a:t>WIKILMAGES.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http://pixabay.com/cs/lokomotiva-diesel-rusko-vlak-60539/ </a:t>
            </a:r>
          </a:p>
          <a:p>
            <a:pPr eaLnBrk="1" hangingPunct="1"/>
            <a:r>
              <a:rPr lang="cs-CZ" sz="1200" smtClean="0"/>
              <a:t>FROLICSOMEPL.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http://pixabay.com/cs/vrtuln%C3%ADk-l%C3%A9taj%C3%ADc%C3%AD-l%C3%A9ka%C5%99sk%C3%A9-plov%C3%A1k-186718/ </a:t>
            </a:r>
          </a:p>
          <a:p>
            <a:pPr eaLnBrk="1" hangingPunct="1"/>
            <a:r>
              <a:rPr lang="cs-CZ" sz="1200" smtClean="0"/>
              <a:t>LOGGAWIGGLER.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http://pixabay.com/cs/horkovzdu%C5%A1n%C3%BD-bal%C3%B3n-bublina-barvit%C3%BD-4761/ </a:t>
            </a:r>
          </a:p>
        </p:txBody>
      </p:sp>
      <p:sp>
        <p:nvSpPr>
          <p:cNvPr id="14340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434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1D9793-7444-4B84-8830-5C7103B2617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86017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557213" y="1279525"/>
            <a:ext cx="9652000" cy="4846638"/>
          </a:xfrm>
        </p:spPr>
        <p:txBody>
          <a:bodyPr/>
          <a:lstStyle/>
          <a:p>
            <a:pPr eaLnBrk="1" hangingPunct="1"/>
            <a:r>
              <a:rPr lang="en-US" sz="1200" smtClean="0"/>
              <a:t>EFRAIMSTOCHTER. </a:t>
            </a:r>
            <a:r>
              <a:rPr lang="en-US" sz="1200" i="1" smtClean="0"/>
              <a:t>pixabay</a:t>
            </a:r>
            <a:r>
              <a:rPr lang="en-US" sz="1200" smtClean="0"/>
              <a:t> [online]. [cit. 5.2.2015]. Dostupný pod licencí CC0 Public Domain / FAQ na WWW: </a:t>
            </a:r>
            <a:r>
              <a:rPr lang="en-US" sz="1200" smtClean="0">
                <a:hlinkClick r:id="rId2"/>
              </a:rPr>
              <a:t>http://pixabay.com/cs/draci-hra%C4%8Dky-pod%C3%ADvejte-se-nebe-421890/</a:t>
            </a:r>
            <a:endParaRPr lang="cs-CZ" sz="1200" smtClean="0"/>
          </a:p>
          <a:p>
            <a:pPr eaLnBrk="1" hangingPunct="1"/>
            <a:r>
              <a:rPr lang="cs-CZ" sz="1200" smtClean="0"/>
              <a:t>NEMO.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http://pixabay.com/cs/v%C3%ADr-v%C3%ADtr-krou%C5%BEen%C3%AD-lok%C3%A1ln%C3%AD-poruchy-311331/ </a:t>
            </a:r>
            <a:r>
              <a:rPr lang="en-US" sz="1200" smtClean="0"/>
              <a:t> </a:t>
            </a:r>
            <a:endParaRPr lang="cs-CZ" sz="1200" smtClean="0"/>
          </a:p>
          <a:p>
            <a:pPr eaLnBrk="1" hangingPunct="1"/>
            <a:r>
              <a:rPr lang="cs-CZ" sz="1200" smtClean="0"/>
              <a:t>STUX. </a:t>
            </a:r>
            <a:r>
              <a:rPr lang="cs-CZ" sz="1200" i="1" smtClean="0"/>
              <a:t>pixabay</a:t>
            </a:r>
            <a:r>
              <a:rPr lang="cs-CZ" sz="1200" smtClean="0"/>
              <a:t> [online]. [cit. 5.2.2015]. Dostupný pod licencí CC0 Public Domain / FAQ na WWW: </a:t>
            </a:r>
            <a:r>
              <a:rPr lang="cs-CZ" sz="1200" smtClean="0">
                <a:hlinkClick r:id="rId3"/>
              </a:rPr>
              <a:t>http://pixabay.com/cs/stroj-jet-motor-technologie-stroj-194820/</a:t>
            </a:r>
            <a:endParaRPr lang="cs-CZ" sz="1200" smtClean="0"/>
          </a:p>
          <a:p>
            <a:pPr eaLnBrk="1" hangingPunct="1"/>
            <a:r>
              <a:rPr lang="en-US" sz="1200" smtClean="0"/>
              <a:t>OPENCLIPS. </a:t>
            </a:r>
            <a:r>
              <a:rPr lang="en-US" sz="1200" i="1" smtClean="0"/>
              <a:t>pixabay</a:t>
            </a:r>
            <a:r>
              <a:rPr lang="en-US" sz="1200" smtClean="0"/>
              <a:t> [online]. [cit. 5.2.2015]. Dostupný pod licencí CC0 Public Domain / FAQ na WWW: </a:t>
            </a:r>
            <a:r>
              <a:rPr lang="en-US" sz="1200" smtClean="0">
                <a:hlinkClick r:id="rId4"/>
              </a:rPr>
              <a:t>http://pixabay.com/cs/%C4%8Dern%C3%A1-pe%C5%99%C3%AD-pt%C3%A1ci-tmav%C3%BD-r%C5%AFst-576637/</a:t>
            </a:r>
            <a:endParaRPr lang="cs-CZ" sz="1200" smtClean="0"/>
          </a:p>
          <a:p>
            <a:pPr eaLnBrk="1" hangingPunct="1"/>
            <a:r>
              <a:rPr lang="cs-CZ" sz="1200" smtClean="0"/>
              <a:t>Návod na letadlo z vlastního zdroje</a:t>
            </a:r>
          </a:p>
          <a:p>
            <a:pPr eaLnBrk="1" hangingPunct="1"/>
            <a:endParaRPr lang="cs-CZ" sz="1200" smtClean="0"/>
          </a:p>
        </p:txBody>
      </p:sp>
      <p:sp>
        <p:nvSpPr>
          <p:cNvPr id="1536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536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30270E-3163-431E-ACD1-B3EE8F0F25E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Metodický pokyn</a:t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tělo </a:t>
            </a:r>
            <a:r>
              <a:rPr lang="cs-CZ" sz="2800" smtClean="0">
                <a:latin typeface="Calibri" panose="020F0502020204030204" pitchFamily="34" charset="0"/>
              </a:rPr>
              <a:t>(fyziologická)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s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jednoduchými interaktivními úkoly.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by mělo pochopit, co a kdo umí létat, a pohybovat se po prostoru koordinovaně. Reagovat na pokyn. Procvičení motoriky a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grafomotoriky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388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638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A992A2B-CBA7-4B0F-BD42-F01C9FB39D3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Studijní materiály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3875" y="1152525"/>
            <a:ext cx="9652000" cy="4846638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Dotyková obrazovka, připojená k PC</a:t>
            </a:r>
          </a:p>
          <a:p>
            <a:pPr marL="4572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b="1" dirty="0"/>
              <a:t>Nepovinné materiály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Didaktický kufřík - KUMUČ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sp>
        <p:nvSpPr>
          <p:cNvPr id="17412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7413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E941DB5-C6B4-4784-9BFA-6FB3030E58C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037" y="393404"/>
            <a:ext cx="9604744" cy="967563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Práce s interaktivním úkolem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04813" y="1147763"/>
            <a:ext cx="9510712" cy="3424237"/>
          </a:xfrm>
        </p:spPr>
        <p:txBody>
          <a:bodyPr/>
          <a:lstStyle/>
          <a:p>
            <a:pPr eaLnBrk="1" hangingPunct="1"/>
            <a:r>
              <a:rPr lang="cs-CZ" sz="1600" dirty="0" smtClean="0"/>
              <a:t>Čtěte poznámky.</a:t>
            </a:r>
          </a:p>
          <a:p>
            <a:pPr eaLnBrk="1" hangingPunct="1"/>
            <a:r>
              <a:rPr lang="cs-CZ" sz="1600" dirty="0" smtClean="0"/>
              <a:t>Na snímku se objeví obrázky, na které dítě kliká a ty správné obrázky se zvětšují, ty co správné </a:t>
            </a:r>
            <a:r>
              <a:rPr lang="cs-CZ" sz="1600" dirty="0" smtClean="0"/>
              <a:t>nejsou, </a:t>
            </a:r>
            <a:r>
              <a:rPr lang="cs-CZ" sz="1600" dirty="0" smtClean="0"/>
              <a:t>zůstávají stejné.</a:t>
            </a:r>
          </a:p>
          <a:p>
            <a:pPr eaLnBrk="1" hangingPunct="1"/>
            <a:r>
              <a:rPr lang="cs-CZ" sz="1600" dirty="0" smtClean="0"/>
              <a:t>Na </a:t>
            </a:r>
            <a:r>
              <a:rPr lang="cs-CZ" sz="1600" dirty="0" smtClean="0"/>
              <a:t>snímku </a:t>
            </a:r>
            <a:r>
              <a:rPr lang="cs-CZ" sz="1600" dirty="0" smtClean="0"/>
              <a:t>přiřazování použijte pero.</a:t>
            </a:r>
          </a:p>
          <a:p>
            <a:pPr eaLnBrk="1" hangingPunct="1"/>
            <a:r>
              <a:rPr lang="cs-CZ" sz="1600" dirty="0" smtClean="0"/>
              <a:t>Na výrobu papírového letadélka je potřeba papír A4.</a:t>
            </a:r>
          </a:p>
          <a:p>
            <a:pPr eaLnBrk="1" hangingPunct="1"/>
            <a:r>
              <a:rPr lang="cs-CZ" sz="1600" dirty="0" smtClean="0"/>
              <a:t>KUMUČ :“Let ptáka, let letadla“ na magnetickou tabulku si rozmístěte magnetky a fixem je jako „obleťte“-</a:t>
            </a:r>
            <a:r>
              <a:rPr lang="cs-CZ" sz="1600" dirty="0" err="1" smtClean="0"/>
              <a:t>grafomotorika</a:t>
            </a:r>
            <a:endParaRPr lang="cs-CZ" sz="1600" dirty="0" smtClean="0"/>
          </a:p>
          <a:p>
            <a:pPr eaLnBrk="1" hangingPunct="1"/>
            <a:r>
              <a:rPr lang="cs-CZ" sz="1600" dirty="0" smtClean="0"/>
              <a:t>PH: Všechno létá, co peří má – děti se pohybují po prostoru, učitelka říká názvy zvířat, ty které umí létat-děti rozpaží ruce a běhají, na ty názvy zvířat, co nelétají-děti se zastaví</a:t>
            </a:r>
          </a:p>
          <a:p>
            <a:pPr eaLnBrk="1" hangingPunct="1"/>
            <a:r>
              <a:rPr lang="cs-CZ" sz="1600" dirty="0" smtClean="0"/>
              <a:t>PH:Čím můžu létat – děti rozmístěné po prostoru, (např. </a:t>
            </a:r>
            <a:r>
              <a:rPr lang="cs-CZ" sz="1600" dirty="0" smtClean="0"/>
              <a:t>letadlo-stroj </a:t>
            </a:r>
            <a:r>
              <a:rPr lang="cs-CZ" sz="1600" dirty="0" smtClean="0"/>
              <a:t>a mávat rukama, auto-sed), na stejný způsob, jako hra </a:t>
            </a:r>
            <a:r>
              <a:rPr lang="cs-CZ" sz="1600" dirty="0" smtClean="0"/>
              <a:t>předtím, </a:t>
            </a:r>
            <a:r>
              <a:rPr lang="cs-CZ" sz="1600" dirty="0" smtClean="0"/>
              <a:t>jen trochu pozměněna</a:t>
            </a:r>
          </a:p>
        </p:txBody>
      </p:sp>
      <p:sp>
        <p:nvSpPr>
          <p:cNvPr id="1843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843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6F3EEDF-3815-4933-8047-A52ACD3CC3A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Prvky polytechnické výchovy</a:t>
            </a:r>
          </a:p>
        </p:txBody>
      </p:sp>
      <p:sp>
        <p:nvSpPr>
          <p:cNvPr id="19459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B3C7FE7-0CB2-4B1B-AB54-5F09DF3D0C2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  <p:sp>
        <p:nvSpPr>
          <p:cNvPr id="6" name="Zaoblený obdélník 5"/>
          <p:cNvSpPr/>
          <p:nvPr/>
        </p:nvSpPr>
        <p:spPr>
          <a:xfrm>
            <a:off x="363538" y="1601788"/>
            <a:ext cx="9594850" cy="3065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rIns="9144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048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8351F11-5781-45EF-AE63-AA3353931263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>
              <a:solidFill>
                <a:srgbClr val="000000"/>
              </a:solidFill>
            </a:endParaRPr>
          </a:p>
        </p:txBody>
      </p:sp>
      <p:grpSp>
        <p:nvGrpSpPr>
          <p:cNvPr id="20484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0485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Trebuchet MS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Trebuchet MS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1001</Words>
  <Application>Microsoft Office PowerPoint</Application>
  <PresentationFormat>Vlastní</PresentationFormat>
  <Paragraphs>98</Paragraphs>
  <Slides>13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Arial</vt:lpstr>
      <vt:lpstr>Trebuchet MS</vt:lpstr>
      <vt:lpstr>Wingdings 2</vt:lpstr>
      <vt:lpstr>Wingdings</vt:lpstr>
      <vt:lpstr>Century Gothic</vt:lpstr>
      <vt:lpstr>Times New Roman</vt:lpstr>
      <vt:lpstr>Bohatý</vt:lpstr>
      <vt:lpstr>Všechno létá, co …</vt:lpstr>
      <vt:lpstr> Všechno létá, co peří má</vt:lpstr>
      <vt:lpstr>Čím můžu létat?</vt:lpstr>
      <vt:lpstr>Co potřebují k létání?</vt:lpstr>
      <vt:lpstr>Slož si své letadlo</vt:lpstr>
      <vt:lpstr>Použité odkazy</vt:lpstr>
      <vt:lpstr>Použité odkazy</vt:lpstr>
      <vt:lpstr>Použité odkazy</vt:lpstr>
      <vt:lpstr>Metodický pokyn Integrovaný blok: Dítě a jeho tělo (fyziologická)</vt:lpstr>
      <vt:lpstr>Studijní materiály </vt:lpstr>
      <vt:lpstr>Práce s interaktivním úkolem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2015-03-23T21:22:29Z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