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61" r:id="rId2"/>
  </p:sldMasterIdLst>
  <p:notesMasterIdLst>
    <p:notesMasterId r:id="rId11"/>
  </p:notesMasterIdLst>
  <p:handoutMasterIdLst>
    <p:handoutMasterId r:id="rId12"/>
  </p:handoutMasterIdLst>
  <p:sldIdLst>
    <p:sldId id="272" r:id="rId3"/>
    <p:sldId id="289" r:id="rId4"/>
    <p:sldId id="275" r:id="rId5"/>
    <p:sldId id="276" r:id="rId6"/>
    <p:sldId id="277" r:id="rId7"/>
    <p:sldId id="278" r:id="rId8"/>
    <p:sldId id="287" r:id="rId9"/>
    <p:sldId id="288" r:id="rId10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925" autoAdjust="0"/>
    <p:restoredTop sz="86811" autoAdjust="0"/>
  </p:normalViewPr>
  <p:slideViewPr>
    <p:cSldViewPr snapToGrid="0">
      <p:cViewPr>
        <p:scale>
          <a:sx n="90" d="100"/>
          <a:sy n="90" d="100"/>
        </p:scale>
        <p:origin x="318" y="-54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A5C9860C-4428-4E71-BA69-52197DAA31FF}" type="datetimeFigureOut">
              <a:rPr lang="cs-CZ"/>
              <a:pPr>
                <a:defRPr/>
              </a:pPr>
              <a:t>23.3.2015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7E5E991-E37E-4133-9A97-24FF53EE736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B0C6A32-92C9-4BC1-947F-5CD9C099B525}" type="datetimeFigureOut">
              <a:rPr lang="cs-CZ"/>
              <a:pPr>
                <a:defRPr/>
              </a:pPr>
              <a:t>23.3.2015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6BE4861A-6E2D-416F-A6D9-EC2D9317F10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A3F900D-D5B7-4CB6-A3C6-02F4166D525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Na každý obr. si vezmi jinou barvu tužky a přiřaď </a:t>
            </a:r>
            <a:r>
              <a:rPr lang="cs-CZ" dirty="0" smtClean="0"/>
              <a:t>čarou</a:t>
            </a:r>
            <a:r>
              <a:rPr lang="cs-CZ" dirty="0" smtClean="0"/>
              <a:t>, co k čemu správně patří. </a:t>
            </a:r>
          </a:p>
          <a:p>
            <a:pPr>
              <a:spcBef>
                <a:spcPct val="0"/>
              </a:spcBef>
            </a:pPr>
            <a:r>
              <a:rPr lang="cs-CZ" dirty="0" smtClean="0"/>
              <a:t>Rozhovor s dětmi, jestli nástroje znají či jestli je používají doma.</a:t>
            </a:r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E82FBE2-673A-423E-868B-18E20B982B3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se zakulaceným příčným rohem 3"/>
          <p:cNvSpPr/>
          <p:nvPr/>
        </p:nvSpPr>
        <p:spPr>
          <a:xfrm>
            <a:off x="219456" y="146304"/>
            <a:ext cx="11753088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5" name="Obrázek 10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11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18979" y="381001"/>
            <a:ext cx="10972800" cy="2209800"/>
          </a:xfrm>
        </p:spPr>
        <p:txBody>
          <a:bodyPr lIns="45720" rIns="228600"/>
          <a:lstStyle>
            <a:lvl1pPr marL="0" algn="r">
              <a:defRPr sz="480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844800" y="2819400"/>
            <a:ext cx="8746979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7416800" y="6508750"/>
            <a:ext cx="4003675" cy="274638"/>
          </a:xfrm>
        </p:spPr>
        <p:txBody>
          <a:bodyPr vert="horz" rtlCol="0"/>
          <a:lstStyle>
            <a:lvl1pPr>
              <a:defRPr smtClean="0"/>
            </a:lvl1pPr>
            <a:extLst/>
          </a:lstStyle>
          <a:p>
            <a:pPr>
              <a:defRPr/>
            </a:pPr>
            <a:fld id="{C9ABFB86-6E2F-4773-8A73-703BEA24833D}" type="datetimeFigureOut">
              <a:rPr lang="en-US"/>
              <a:pPr>
                <a:defRPr/>
              </a:pPr>
              <a:t>3/23/2015</a:t>
            </a:fld>
            <a:endParaRPr lang="en-US"/>
          </a:p>
        </p:txBody>
      </p:sp>
      <p:sp>
        <p:nvSpPr>
          <p:cNvPr id="10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11518900" y="6508750"/>
            <a:ext cx="619125" cy="274638"/>
          </a:xfrm>
        </p:spPr>
        <p:txBody>
          <a:bodyPr vert="horz" rtlCol="0"/>
          <a:lstStyle>
            <a:lvl1pPr>
              <a:defRPr smtClean="0"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C453352B-DA88-451E-B074-786B874B484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11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2133600" y="6508750"/>
            <a:ext cx="5210175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84225" y="1423988"/>
            <a:ext cx="10668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010AC03-D775-4EEB-8D68-3E55FB91A07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33500" y="3267075"/>
            <a:ext cx="9875838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5" name="Obrázek 10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11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97425" y="3587750"/>
            <a:ext cx="2627313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168" y="498230"/>
            <a:ext cx="103632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3287713"/>
            <a:ext cx="10363200" cy="1509712"/>
          </a:xfrm>
        </p:spPr>
        <p:txBody>
          <a:bodyPr rIns="128016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7416800" y="6513513"/>
            <a:ext cx="4003675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11518900" y="6513513"/>
            <a:ext cx="619125" cy="274637"/>
          </a:xfrm>
        </p:spPr>
        <p:txBody>
          <a:bodyPr vert="horz" rtlCol="0"/>
          <a:lstStyle>
            <a:lvl1pPr>
              <a:defRPr smtClean="0"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99BD54ED-2559-4B13-ABE4-84E514001E2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9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2133600" y="6513513"/>
            <a:ext cx="5210175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784225" y="1423988"/>
            <a:ext cx="10668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45920"/>
            <a:ext cx="53848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45920"/>
            <a:ext cx="53848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1522075" y="6515100"/>
            <a:ext cx="619125" cy="27305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0AAE1C6-C036-440F-8D98-AC209969C05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822325" y="2165350"/>
            <a:ext cx="4999038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6400800" y="2165350"/>
            <a:ext cx="4999038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51948"/>
            <a:ext cx="109728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6193368" y="1535113"/>
            <a:ext cx="5389033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9600" y="2362201"/>
            <a:ext cx="5386917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362201"/>
            <a:ext cx="5389033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1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11522075" y="6515100"/>
            <a:ext cx="619125" cy="27305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E160512-499D-4174-8E98-FDB5C1694AE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84225" y="1423988"/>
            <a:ext cx="10668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53218"/>
            <a:ext cx="1097280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733681E-0A46-435A-ACFF-F29DB20A493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9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10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E0BE69E-EE66-45D4-9AC5-1C4EFB8CFA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743700" y="1057275"/>
            <a:ext cx="4999038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17515" y="304800"/>
            <a:ext cx="5242560" cy="762000"/>
          </a:xfrm>
        </p:spPr>
        <p:txBody>
          <a:bodyPr/>
          <a:lstStyle>
            <a:lvl1pPr marL="0" algn="r">
              <a:buNone/>
              <a:defRPr sz="20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617515" y="1107560"/>
            <a:ext cx="524256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04800" y="2209800"/>
            <a:ext cx="11555275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7416800" y="6513513"/>
            <a:ext cx="4003675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11518900" y="6513513"/>
            <a:ext cx="619125" cy="274637"/>
          </a:xfrm>
        </p:spPr>
        <p:txBody>
          <a:bodyPr vert="horz" rtlCol="0"/>
          <a:lstStyle>
            <a:lvl1pPr>
              <a:defRPr smtClean="0"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9232D515-8917-4C47-8CD3-E8BFE4D5024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8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2133600" y="6513513"/>
            <a:ext cx="5210175" cy="274637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9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66838" y="5207000"/>
            <a:ext cx="5038725" cy="110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10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53924" y="4724400"/>
            <a:ext cx="7315200" cy="664536"/>
          </a:xfrm>
        </p:spPr>
        <p:txBody>
          <a:bodyPr/>
          <a:lstStyle>
            <a:lvl1pPr marL="0" algn="r">
              <a:buNone/>
              <a:defRPr sz="20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053924" y="5388937"/>
            <a:ext cx="73152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406400" y="249864"/>
            <a:ext cx="113792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7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7416800" y="6508750"/>
            <a:ext cx="4003675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11518900" y="6508750"/>
            <a:ext cx="619125" cy="274638"/>
          </a:xfrm>
        </p:spPr>
        <p:txBody>
          <a:bodyPr vert="horz" rtlCol="0"/>
          <a:lstStyle>
            <a:lvl1pPr>
              <a:defRPr smtClean="0"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pPr>
              <a:defRPr/>
            </a:pPr>
            <a:fld id="{8473074E-CC3B-4B71-855E-29FDC935966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9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2133600" y="6508750"/>
            <a:ext cx="5210175" cy="274638"/>
          </a:xfrm>
        </p:spPr>
        <p:txBody>
          <a:bodyPr vert="horz" rtlCol="0"/>
          <a:lstStyle>
            <a:lvl1pPr>
              <a:defRPr/>
            </a:lvl1pPr>
            <a:extLst/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E590DF-C0CE-4607-8842-0C78EC67272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6F3095-EE0F-4865-BB3A-29ACDC70E82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4"/>
          <p:cNvGrpSpPr>
            <a:grpSpLocks/>
          </p:cNvGrpSpPr>
          <p:nvPr/>
        </p:nvGrpSpPr>
        <p:grpSpPr bwMode="auto">
          <a:xfrm>
            <a:off x="0" y="0"/>
            <a:ext cx="12188825" cy="712788"/>
            <a:chOff x="0" y="0"/>
            <a:chExt cx="12188825" cy="713232"/>
          </a:xfrm>
        </p:grpSpPr>
        <p:sp>
          <p:nvSpPr>
            <p:cNvPr id="5" name="Obdélník 4"/>
            <p:cNvSpPr/>
            <p:nvPr/>
          </p:nvSpPr>
          <p:spPr>
            <a:xfrm flipV="1">
              <a:off x="0" y="73070"/>
              <a:ext cx="12188825" cy="64016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5"/>
            <p:cNvSpPr/>
            <p:nvPr/>
          </p:nvSpPr>
          <p:spPr>
            <a:xfrm flipV="1">
              <a:off x="0" y="0"/>
              <a:ext cx="12188825" cy="201739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0" y="0"/>
            <a:ext cx="712788" cy="6858000"/>
            <a:chOff x="0" y="0"/>
            <a:chExt cx="713232" cy="6858000"/>
          </a:xfrm>
        </p:grpSpPr>
        <p:sp>
          <p:nvSpPr>
            <p:cNvPr id="8" name="Obdélník 7"/>
            <p:cNvSpPr/>
            <p:nvPr/>
          </p:nvSpPr>
          <p:spPr>
            <a:xfrm flipH="1">
              <a:off x="73070" y="0"/>
              <a:ext cx="640162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8"/>
            <p:cNvSpPr/>
            <p:nvPr/>
          </p:nvSpPr>
          <p:spPr>
            <a:xfrm flipH="1">
              <a:off x="0" y="0"/>
              <a:ext cx="203327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0" name="Skupina 13"/>
          <p:cNvGrpSpPr>
            <a:grpSpLocks/>
          </p:cNvGrpSpPr>
          <p:nvPr/>
        </p:nvGrpSpPr>
        <p:grpSpPr bwMode="auto">
          <a:xfrm>
            <a:off x="11476038" y="0"/>
            <a:ext cx="747712" cy="6858000"/>
            <a:chOff x="11476762" y="0"/>
            <a:chExt cx="746886" cy="6858000"/>
          </a:xfrm>
        </p:grpSpPr>
        <p:sp>
          <p:nvSpPr>
            <p:cNvPr id="11" name="Obdélník 10"/>
            <p:cNvSpPr/>
            <p:nvPr/>
          </p:nvSpPr>
          <p:spPr>
            <a:xfrm flipH="1">
              <a:off x="11476762" y="0"/>
              <a:ext cx="640641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2" name="Obdélník 11"/>
            <p:cNvSpPr/>
            <p:nvPr/>
          </p:nvSpPr>
          <p:spPr>
            <a:xfrm flipH="1">
              <a:off x="12020672" y="0"/>
              <a:ext cx="202976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3" name="Skupina 16"/>
          <p:cNvGrpSpPr>
            <a:grpSpLocks/>
          </p:cNvGrpSpPr>
          <p:nvPr/>
        </p:nvGrpSpPr>
        <p:grpSpPr bwMode="auto">
          <a:xfrm flipV="1">
            <a:off x="0" y="6145213"/>
            <a:ext cx="12188825" cy="712787"/>
            <a:chOff x="0" y="0"/>
            <a:chExt cx="12188825" cy="713232"/>
          </a:xfrm>
        </p:grpSpPr>
        <p:sp>
          <p:nvSpPr>
            <p:cNvPr id="14" name="Obdélník 13"/>
            <p:cNvSpPr/>
            <p:nvPr/>
          </p:nvSpPr>
          <p:spPr>
            <a:xfrm flipV="1">
              <a:off x="0" y="73071"/>
              <a:ext cx="12188825" cy="640161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5" name="Obdélník 14"/>
            <p:cNvSpPr/>
            <p:nvPr/>
          </p:nvSpPr>
          <p:spPr>
            <a:xfrm flipV="1">
              <a:off x="0" y="0"/>
              <a:ext cx="12188825" cy="20173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6" name="Obrázek 25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26"/>
          <p:cNvPicPr>
            <a:picLocks noChangeAspect="1"/>
          </p:cNvPicPr>
          <p:nvPr userDrawn="1"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0"/>
          </p:nvPr>
        </p:nvSpPr>
        <p:spPr>
          <a:xfrm>
            <a:off x="2803525" y="6291263"/>
            <a:ext cx="7159625" cy="238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219456" y="147085"/>
            <a:ext cx="11747795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727200" y="6400800"/>
            <a:ext cx="5616575" cy="274638"/>
          </a:xfrm>
          <a:prstGeom prst="rect">
            <a:avLst/>
          </a:prstGeom>
        </p:spPr>
        <p:txBody>
          <a:bodyPr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300" smtClean="0">
                <a:solidFill>
                  <a:schemeClr val="bg2">
                    <a:tint val="60000"/>
                    <a:satMod val="155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7416800" y="6400800"/>
            <a:ext cx="4003675" cy="274638"/>
          </a:xfrm>
          <a:prstGeom prst="rect">
            <a:avLst/>
          </a:prstGeom>
        </p:spPr>
        <p:txBody>
          <a:bodyPr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300" dirty="0">
                <a:solidFill>
                  <a:schemeClr val="bg2">
                    <a:tint val="60000"/>
                    <a:satMod val="155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1518900" y="6515100"/>
            <a:ext cx="619125" cy="273050"/>
          </a:xfrm>
          <a:prstGeom prst="rect">
            <a:avLst/>
          </a:prstGeom>
        </p:spPr>
        <p:txBody>
          <a:bodyPr anchor="ctr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smtClean="0">
                <a:solidFill>
                  <a:schemeClr val="tx2">
                    <a:shade val="9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8EAE3199-C6DF-41FB-AB7F-D3C284470F6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54000"/>
            <a:ext cx="109728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609600" y="1646238"/>
            <a:ext cx="10972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pic>
        <p:nvPicPr>
          <p:cNvPr id="1034" name="Obrázek 7"/>
          <p:cNvPicPr>
            <a:picLocks noChangeAspect="1"/>
          </p:cNvPicPr>
          <p:nvPr userDrawn="1"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5" name="Obrázek 8"/>
          <p:cNvPicPr>
            <a:picLocks noChangeAspect="1"/>
          </p:cNvPicPr>
          <p:nvPr userDrawn="1"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83" r:id="rId10"/>
    <p:sldLayoutId id="2147483684" r:id="rId11"/>
    <p:sldLayoutId id="2147483694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marL="53975" algn="r" rtl="0" fontAlgn="base">
        <a:spcBef>
          <a:spcPct val="0"/>
        </a:spcBef>
        <a:spcAft>
          <a:spcPct val="0"/>
        </a:spcAft>
        <a:defRPr sz="4600" kern="1200">
          <a:solidFill>
            <a:srgbClr val="E7EACB"/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lvl2pPr marL="539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/>
        </a:defRPr>
      </a:lvl2pPr>
      <a:lvl3pPr marL="539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/>
        </a:defRPr>
      </a:lvl3pPr>
      <a:lvl4pPr marL="539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/>
        </a:defRPr>
      </a:lvl4pPr>
      <a:lvl5pPr marL="539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/>
        </a:defRPr>
      </a:lvl5pPr>
      <a:lvl6pPr marL="5111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/>
        </a:defRPr>
      </a:lvl6pPr>
      <a:lvl7pPr marL="9683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/>
        </a:defRPr>
      </a:lvl7pPr>
      <a:lvl8pPr marL="14255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/>
        </a:defRPr>
      </a:lvl8pPr>
      <a:lvl9pPr marL="18827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/>
        </a:defRPr>
      </a:lvl9pPr>
      <a:extLst/>
    </p:titleStyle>
    <p:bodyStyle>
      <a:lvl1pPr marL="292100" indent="-292100" algn="l" rtl="0" fontAlgn="base">
        <a:spcBef>
          <a:spcPct val="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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28600" algn="l" rtl="0" fontAlgn="base">
        <a:spcBef>
          <a:spcPts val="400"/>
        </a:spcBef>
        <a:spcAft>
          <a:spcPct val="0"/>
        </a:spcAft>
        <a:buClr>
          <a:schemeClr val="accent2"/>
        </a:buClr>
        <a:buSzPct val="9000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190500" algn="l" rtl="0" fontAlgn="base">
        <a:spcBef>
          <a:spcPts val="400"/>
        </a:spcBef>
        <a:spcAft>
          <a:spcPct val="0"/>
        </a:spcAft>
        <a:buClr>
          <a:srgbClr val="A8CDD7"/>
        </a:buClr>
        <a:buSzPct val="100000"/>
        <a:buFont typeface="Wingdings 2" pitchFamily="18" charset="2"/>
        <a:buChar char="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fontAlgn="base">
        <a:spcBef>
          <a:spcPts val="400"/>
        </a:spcBef>
        <a:spcAft>
          <a:spcPct val="0"/>
        </a:spcAft>
        <a:buClr>
          <a:srgbClr val="A8CDD7"/>
        </a:buClr>
        <a:buSzPct val="100000"/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82563" algn="l" rtl="0" fontAlgn="base">
        <a:spcBef>
          <a:spcPts val="400"/>
        </a:spcBef>
        <a:spcAft>
          <a:spcPct val="0"/>
        </a:spcAft>
        <a:buClr>
          <a:srgbClr val="A8CDD7"/>
        </a:buClr>
        <a:buSzPct val="100000"/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pn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10" Type="http://schemas.openxmlformats.org/officeDocument/2006/relationships/image" Target="../media/image14.jpeg"/><Relationship Id="rId4" Type="http://schemas.openxmlformats.org/officeDocument/2006/relationships/image" Target="../media/image8.png"/><Relationship Id="rId9" Type="http://schemas.openxmlformats.org/officeDocument/2006/relationships/image" Target="../media/image13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Zahradnické </a:t>
            </a:r>
            <a:r>
              <a:rPr lang="cs-CZ" sz="40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náčiní</a:t>
            </a:r>
            <a:endParaRPr lang="cs-CZ" sz="400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12291" name="Podnadpis 2"/>
          <p:cNvSpPr>
            <a:spLocks noGrp="1"/>
          </p:cNvSpPr>
          <p:nvPr>
            <p:ph type="subTitle" idx="1"/>
          </p:nvPr>
        </p:nvSpPr>
        <p:spPr>
          <a:xfrm>
            <a:off x="1749425" y="2786063"/>
            <a:ext cx="8747125" cy="923925"/>
          </a:xfrm>
        </p:spPr>
        <p:txBody>
          <a:bodyPr/>
          <a:lstStyle/>
          <a:p>
            <a:pPr algn="ctr">
              <a:spcBef>
                <a:spcPct val="0"/>
              </a:spcBef>
            </a:pPr>
            <a:r>
              <a:rPr lang="cs-CZ" smtClean="0"/>
              <a:t>Tereza Benczová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988828" y="438912"/>
            <a:ext cx="8569842" cy="964586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sz="48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K čemu slouží?</a:t>
            </a:r>
            <a:endParaRPr lang="cs-CZ" sz="4800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D5C9BFD-CABC-4B7B-B7D8-E398E002FC4C}" type="slidenum">
              <a:rPr lang="cs-CZ"/>
              <a:pPr>
                <a:defRPr/>
              </a:pPr>
              <a:t>2</a:t>
            </a:fld>
            <a:endParaRPr lang="cs-CZ" dirty="0"/>
          </a:p>
        </p:txBody>
      </p:sp>
      <p:pic>
        <p:nvPicPr>
          <p:cNvPr id="13317" name="Picture 2" descr="&amp;Rcaron;et&amp;ecaron;zová Pila, Pila, Nástroj, D&amp;rcaron;evorubec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22613" y="1568450"/>
            <a:ext cx="2193925" cy="1096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8" name="Picture 4" descr="Hráb&amp;ecaron;, Listy, Nástroj, Zahrada, Podzim, Na Podzim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-221530">
            <a:off x="9026525" y="1531938"/>
            <a:ext cx="1889125" cy="159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Picture 6" descr="Kropicí Konev, Post&amp;rcaron;ikova&amp;ccaron;e, Plavidla, Odlévání, Sprch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36613" y="1587500"/>
            <a:ext cx="172561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0" name="Picture 8" descr="Seka&amp;ccaron;ka, Seka&amp;ccaron;ky Na Trávu, Seka&amp;ccaron;ka Na Trávu, &amp;Zcaron;ací Stroj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16650" y="1520825"/>
            <a:ext cx="1693863" cy="1395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1" name="Picture 10" descr="Tulipány, Postel, Barvitý, Barva, Veselý, Všechny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94425" y="3552825"/>
            <a:ext cx="2524125" cy="154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2" name="Picture 12" descr="Na Podzim, Spadané Listí, Podzim, Sezón, Listy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7388" y="3516313"/>
            <a:ext cx="23749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3" name="Picture 14" descr="Trávníky, Traviny, Zele&amp;ncaron;, Rostliny, Dlouho, Listy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376613" y="3532188"/>
            <a:ext cx="2546350" cy="1589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4" name="Picture 16" descr="&amp;Rcaron;ezané Špalky, Skládaný, B&amp;rcaron;íza, Lesnické Práce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8894763" y="3571875"/>
            <a:ext cx="2506662" cy="153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308344"/>
            <a:ext cx="8864009" cy="1052623"/>
          </a:xfrm>
        </p:spPr>
        <p:txBody>
          <a:bodyPr/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Použité odkazy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000" smtClean="0"/>
              <a:t>OPENCLIPS. </a:t>
            </a:r>
            <a:r>
              <a:rPr lang="en-US" sz="1000" i="1" smtClean="0"/>
              <a:t>pixabay</a:t>
            </a:r>
            <a:r>
              <a:rPr lang="en-US" sz="1000" smtClean="0"/>
              <a:t> [online]. [cit. 6.3.2015]. Dostupný pod licencí CC0 Public Domain / FAQ na WWW: http://pixabay.com/cs/%C5%99et%C4%9Bzov%C3%A1-pila-pila-n%C3%A1stroj-146439/ </a:t>
            </a:r>
            <a:endParaRPr lang="cs-CZ" sz="1000" smtClean="0"/>
          </a:p>
          <a:p>
            <a:r>
              <a:rPr lang="cs-CZ" sz="1000" smtClean="0"/>
              <a:t>NEMO. </a:t>
            </a:r>
            <a:r>
              <a:rPr lang="cs-CZ" sz="1000" i="1" smtClean="0"/>
              <a:t>pixabay</a:t>
            </a:r>
            <a:r>
              <a:rPr lang="cs-CZ" sz="1000" smtClean="0"/>
              <a:t> [online]. [cit. 6.3.2015]. Dostupný pod licencí CC0 Public Domain / FAQ na WWW: http://pixabay.com/cs/hr%C3%A1b%C4%9B-listy-n%C3%A1stroj-zahrada-podzim-24250/ </a:t>
            </a:r>
          </a:p>
          <a:p>
            <a:r>
              <a:rPr lang="cs-CZ" sz="1000" smtClean="0"/>
              <a:t>STUX. </a:t>
            </a:r>
            <a:r>
              <a:rPr lang="cs-CZ" sz="1000" i="1" smtClean="0"/>
              <a:t>pixabay</a:t>
            </a:r>
            <a:r>
              <a:rPr lang="cs-CZ" sz="1000" smtClean="0"/>
              <a:t> [online]. [cit. 6.3.2015]. Dostupný pod licencí CC0 Public Domain / FAQ na WWW: http://pixabay.com/cs/kropic%C3%AD-konev-post%C5%99ikova%C4%8De-plavidla-397299/ </a:t>
            </a:r>
          </a:p>
          <a:p>
            <a:r>
              <a:rPr lang="en-US" sz="1000" smtClean="0"/>
              <a:t>OPENCLIPS. </a:t>
            </a:r>
            <a:r>
              <a:rPr lang="en-US" sz="1000" i="1" smtClean="0"/>
              <a:t>pixabay</a:t>
            </a:r>
            <a:r>
              <a:rPr lang="en-US" sz="1000" smtClean="0"/>
              <a:t> [online]. [cit. 6.3.2015]. Dostupný pod licencí CC0 Public Domain / FAQ na WWW: http://pixabay.com/cs/seka%C4%8Dka-seka%C4%8Dky-na-tr%C3%A1vu-155231/ </a:t>
            </a:r>
            <a:endParaRPr lang="cs-CZ" sz="1000" smtClean="0"/>
          </a:p>
          <a:p>
            <a:r>
              <a:rPr lang="cs-CZ" sz="1000" smtClean="0"/>
              <a:t>HANS. </a:t>
            </a:r>
            <a:r>
              <a:rPr lang="cs-CZ" sz="1000" i="1" smtClean="0"/>
              <a:t>pixabay</a:t>
            </a:r>
            <a:r>
              <a:rPr lang="cs-CZ" sz="1000" smtClean="0"/>
              <a:t> [online]. [cit. 6.3.2015]. Dostupný pod licencí CC0 Public Domain / FAQ na WWW: http://pixabay.com/cs/tulip%C3%A1ny-postel-barvit%C3%BD-barva-52125/ </a:t>
            </a:r>
          </a:p>
          <a:p>
            <a:r>
              <a:rPr lang="en-US" sz="1000" smtClean="0"/>
              <a:t>GEOFFJHYLAND. </a:t>
            </a:r>
            <a:r>
              <a:rPr lang="en-US" sz="1000" i="1" smtClean="0"/>
              <a:t>pixabay</a:t>
            </a:r>
            <a:r>
              <a:rPr lang="en-US" sz="1000" smtClean="0"/>
              <a:t> [online]. [cit. 6.3.2015]. Dostupný pod licencí CC0 Public Domain / FAQ na WWW: http://pixabay.com/cs/na-podzim-spadan%C3%A9-list%C3%AD-podzim-142192/ </a:t>
            </a:r>
            <a:endParaRPr lang="cs-CZ" sz="1000" smtClean="0"/>
          </a:p>
          <a:p>
            <a:r>
              <a:rPr lang="cs-CZ" sz="1000" smtClean="0"/>
              <a:t>PUBLICDOMAINPICTURES. </a:t>
            </a:r>
            <a:r>
              <a:rPr lang="cs-CZ" sz="1000" i="1" smtClean="0"/>
              <a:t>pixabay</a:t>
            </a:r>
            <a:r>
              <a:rPr lang="cs-CZ" sz="1000" smtClean="0"/>
              <a:t> [online]. [cit. 6.3.2015]. Dostupný pod licencí CC0 Public Domain / FAQ na WWW: http://pixabay.com/cs/tr%C3%A1vn%C3%ADky-traviny-zele%C5%88-rostliny-316079/ </a:t>
            </a:r>
          </a:p>
          <a:p>
            <a:r>
              <a:rPr lang="cs-CZ" sz="1000" smtClean="0"/>
              <a:t>BYKST. </a:t>
            </a:r>
            <a:r>
              <a:rPr lang="cs-CZ" sz="1000" i="1" smtClean="0"/>
              <a:t>pixabay</a:t>
            </a:r>
            <a:r>
              <a:rPr lang="cs-CZ" sz="1000" smtClean="0"/>
              <a:t> [online]. [cit. 6.3.2015]. Dostupný pod licencí CC0 Public Domain / FAQ na WWW: http://pixabay.com/cs/%C5%99ezan%C3%A9-%C5%A1palky-skl%C3%A1dan%C3%BD-b%C5%99%C3%ADza-267274/ 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53536"/>
            <a:ext cx="8853377" cy="1143000"/>
          </a:xfrm>
        </p:spPr>
        <p:txBody>
          <a:bodyPr>
            <a:normAutofit fontScale="90000"/>
          </a:bodyPr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Metodický pokyn</a:t>
            </a: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/>
            </a:r>
            <a:b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</a:br>
            <a:r>
              <a:rPr lang="cs-CZ" sz="2800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latin typeface="Calibri" panose="020F0502020204030204" pitchFamily="34" charset="0"/>
              </a:rPr>
              <a:t>Integrovaný blok: </a:t>
            </a:r>
            <a:r>
              <a:rPr lang="cs-CZ" sz="2800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latin typeface="Calibri" panose="020F0502020204030204" pitchFamily="34" charset="0"/>
              </a:rPr>
              <a:t>Dítě a jeho tělo (biologická)</a:t>
            </a:r>
            <a:endParaRPr lang="cs-CZ" sz="2700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1646238"/>
            <a:ext cx="10979150" cy="3382962"/>
          </a:xfrm>
        </p:spPr>
        <p:txBody>
          <a:bodyPr>
            <a:noAutofit/>
          </a:bodyPr>
          <a:lstStyle/>
          <a:p>
            <a:pPr marL="45720" indent="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pracovní list s</a:t>
            </a:r>
            <a:r>
              <a:rPr lang="cs-CZ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jednoduchým interaktivním úkolem. </a:t>
            </a:r>
            <a:br>
              <a:rPr lang="cs-CZ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2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by mělo pochopit, že na různé aktivity využíváme předměty k tomu určené.</a:t>
            </a:r>
            <a:endParaRPr lang="cs-CZ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0FE5D4-D14B-4220-A9FD-A6CCB96FACD3}" type="slidenum">
              <a:rPr lang="cs-CZ"/>
              <a:pPr>
                <a:defRPr/>
              </a:pPr>
              <a:t>4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53536"/>
            <a:ext cx="9012865" cy="1128697"/>
          </a:xfrm>
        </p:spPr>
        <p:txBody>
          <a:bodyPr>
            <a:normAutofit fontScale="90000"/>
          </a:bodyPr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b="1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/>
            </a:r>
            <a:br>
              <a:rPr lang="cs-CZ" b="1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Studijní materiál</a:t>
            </a:r>
            <a:endParaRPr lang="cs-CZ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1646238"/>
            <a:ext cx="10277475" cy="3095625"/>
          </a:xfrm>
        </p:spPr>
        <p:txBody>
          <a:bodyPr>
            <a:norm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b="1" dirty="0" smtClean="0"/>
              <a:t>Povinné </a:t>
            </a:r>
            <a:r>
              <a:rPr lang="cs-CZ" sz="2800" b="1" dirty="0"/>
              <a:t>materiály, pomůcky a technické vybavení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zdroj</a:t>
            </a:r>
            <a:r>
              <a:rPr lang="cs-CZ" sz="2800" dirty="0"/>
              <a:t>: </a:t>
            </a:r>
            <a:r>
              <a:rPr lang="cs-CZ" sz="2800" u="sng" dirty="0">
                <a:hlinkClick r:id="rId2"/>
              </a:rPr>
              <a:t>www.dumy.cz</a:t>
            </a:r>
            <a:endParaRPr lang="cs-CZ" sz="2800" dirty="0"/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/>
              <a:t>Dotyková obrazovka, připojená k PC</a:t>
            </a:r>
          </a:p>
          <a:p>
            <a:pPr marL="45720" indent="0" fontAlgn="auto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2800" dirty="0"/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b="1" dirty="0"/>
              <a:t>Nepovinné materiály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/>
              <a:t>Didaktický kufřík - KUMUČ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 2"/>
              <a:buChar char="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8B400DA-D210-4894-A6FD-0AE4E6DED640}" type="slidenum">
              <a:rPr lang="cs-CZ"/>
              <a:pPr>
                <a:defRPr/>
              </a:pPr>
              <a:t>5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90409" y="426698"/>
            <a:ext cx="8953322" cy="902372"/>
          </a:xfrm>
        </p:spPr>
        <p:txBody>
          <a:bodyPr>
            <a:normAutofit fontScale="90000"/>
          </a:bodyPr>
          <a:lstStyle/>
          <a:p>
            <a:pPr marL="54864" algn="ctr"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</a:br>
            <a:r>
              <a:rPr lang="cs-CZ" b="1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/>
            </a:r>
            <a:br>
              <a:rPr lang="cs-CZ" b="1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</a:br>
            <a:r>
              <a:rPr lang="cs-CZ" sz="4400" b="1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/>
            </a:r>
            <a:br>
              <a:rPr lang="cs-CZ" sz="4400" b="1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</a:br>
            <a:r>
              <a:rPr lang="cs-CZ" sz="4400" b="1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Práce s výukovým materiálem</a:t>
            </a:r>
            <a:endParaRPr lang="cs-CZ" sz="4400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1341438" y="1563688"/>
            <a:ext cx="9450387" cy="3144837"/>
          </a:xfrm>
        </p:spPr>
        <p:txBody>
          <a:bodyPr/>
          <a:lstStyle/>
          <a:p>
            <a:r>
              <a:rPr lang="cs-CZ" sz="2000" smtClean="0"/>
              <a:t>Čtěte poznámky pod čarou.</a:t>
            </a:r>
          </a:p>
          <a:p>
            <a:r>
              <a:rPr lang="cs-CZ" sz="2000" smtClean="0"/>
              <a:t>Zvolte si tužku, propisku, každou jinou barvu a přiřaďte předměty k správným obrázkům.</a:t>
            </a:r>
          </a:p>
          <a:p>
            <a:r>
              <a:rPr lang="cs-CZ" sz="2000" smtClean="0"/>
              <a:t>Dále si s dětmi můžete povídat o práci na zahradě, zda zahradu mají, jestli pěstují květiny, zeleninu, ovoce, jestli na zahradě pomáhají a jaké zahradnické náčiní ještě znají.</a:t>
            </a:r>
          </a:p>
          <a:p>
            <a:r>
              <a:rPr lang="cs-CZ" sz="2000" smtClean="0"/>
              <a:t>KUMUČ: magnetická tabulka, fixy, houbička – grafomotorika</a:t>
            </a:r>
          </a:p>
          <a:p>
            <a:pPr>
              <a:buFont typeface="Wingdings 2" pitchFamily="18" charset="2"/>
              <a:buNone/>
            </a:pPr>
            <a:r>
              <a:rPr lang="cs-CZ" sz="2000" smtClean="0"/>
              <a:t>                    hrábě – dlouhé vodorovné čáry (hrabání listí), sekačka – čmárání     (sekání trávy), konev – tečky (voda), pila – stříšky (zoubky pily, řezání)</a:t>
            </a:r>
          </a:p>
          <a:p>
            <a:pPr>
              <a:buFont typeface="Wingdings 2" pitchFamily="18" charset="2"/>
              <a:buNone/>
            </a:pPr>
            <a:r>
              <a:rPr lang="cs-CZ" sz="2000" smtClean="0"/>
              <a:t>PH: pantomimicky ukázat, jak kape voda, jak hrabu listí, jak řeže pila…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55A8DF1-166E-490D-87EE-3DA201FCFC34}" type="slidenum">
              <a:rPr lang="cs-CZ"/>
              <a:pPr>
                <a:defRPr/>
              </a:pPr>
              <a:t>6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53536"/>
            <a:ext cx="8895907" cy="1192492"/>
          </a:xfrm>
        </p:spPr>
        <p:txBody>
          <a:bodyPr/>
          <a:lstStyle/>
          <a:p>
            <a:pPr marL="54864" fontAlgn="auto"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4B3ACB1-65F1-46F8-AD37-F0A9A912B049}" type="slidenum">
              <a:rPr lang="cs-CZ"/>
              <a:pPr>
                <a:defRPr/>
              </a:pPr>
              <a:t>7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438" y="1931988"/>
            <a:ext cx="9594850" cy="27463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Samostatné rozhodování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Rozpoznání odlišností v detailech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1945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108A47A-F6A2-405F-BFD6-EA24E0C524DD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19460" name="Skupina 4"/>
          <p:cNvGrpSpPr>
            <a:grpSpLocks/>
          </p:cNvGrpSpPr>
          <p:nvPr/>
        </p:nvGrpSpPr>
        <p:grpSpPr bwMode="auto">
          <a:xfrm>
            <a:off x="1920875" y="1119188"/>
            <a:ext cx="7510463" cy="3676650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7207"/>
              <a:ext cx="1532673" cy="131509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409" y="1478034"/>
              <a:ext cx="1532673" cy="131509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181" y="753978"/>
              <a:ext cx="1532672" cy="1316603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741" y="750955"/>
              <a:ext cx="1532673" cy="1316603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741" y="2135580"/>
              <a:ext cx="1604419" cy="1440554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16" y="2935216"/>
              <a:ext cx="1532673" cy="1316604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9461" name="TextovéPole 33"/>
          <p:cNvSpPr txBox="1">
            <a:spLocks noChangeArrowheads="1"/>
          </p:cNvSpPr>
          <p:nvPr/>
        </p:nvSpPr>
        <p:spPr bwMode="auto">
          <a:xfrm>
            <a:off x="2925763" y="160338"/>
            <a:ext cx="456406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70C0"/>
                </a:solidFill>
                <a:latin typeface="Rockwell"/>
              </a:rPr>
              <a:t>          Cíle polytechnické                                                                       </a:t>
            </a:r>
          </a:p>
          <a:p>
            <a:r>
              <a:rPr lang="cs-CZ" sz="2800" b="1">
                <a:solidFill>
                  <a:srgbClr val="0070C0"/>
                </a:solidFill>
                <a:latin typeface="Rockwell"/>
              </a:rPr>
              <a:t>                  výchovy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0</TotalTime>
  <Words>542</Words>
  <Application>Microsoft Office PowerPoint</Application>
  <PresentationFormat>Vlastní</PresentationFormat>
  <Paragraphs>62</Paragraphs>
  <Slides>8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4" baseType="lpstr">
      <vt:lpstr>Rockwell</vt:lpstr>
      <vt:lpstr>Arial</vt:lpstr>
      <vt:lpstr>Wingdings 2</vt:lpstr>
      <vt:lpstr>Century Gothic</vt:lpstr>
      <vt:lpstr>Times New Roman</vt:lpstr>
      <vt:lpstr>Lití písma</vt:lpstr>
      <vt:lpstr>Zahradnické náčiní</vt:lpstr>
      <vt:lpstr>K čemu slouží?</vt:lpstr>
      <vt:lpstr>Použité odkazy</vt:lpstr>
      <vt:lpstr>Metodický pokyn Integrovaný blok: Dítě a jeho tělo (biologická)</vt:lpstr>
      <vt:lpstr> Studijní materiál</vt:lpstr>
      <vt:lpstr>    Práce s výukovým materiálem</vt:lpstr>
      <vt:lpstr>Prvky polytechnické výchovy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2015-03-23T21:24:34Z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