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58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6198795" y="-21511"/>
            <a:ext cx="46736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1154" y="2708476"/>
            <a:ext cx="4417807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11154" y="4421081"/>
            <a:ext cx="4413071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18325" y="1516829"/>
            <a:ext cx="28448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61BEF0D-F0BB-DE4B-95CE-6DB70DBA9567}" type="datetimeFigureOut">
              <a:rPr lang="en-US" smtClean="0"/>
              <a:pPr/>
              <a:t>3/25/2015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071360" y="5719967"/>
            <a:ext cx="3775456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8795" y="5719967"/>
            <a:ext cx="858221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9" name="Rectangle 88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194" y="2900830"/>
            <a:ext cx="8849957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8194" y="4267201"/>
            <a:ext cx="8849956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89888" y="2313432"/>
            <a:ext cx="4559808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313431"/>
            <a:ext cx="4559808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2815" y="2316009"/>
            <a:ext cx="407619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88961" y="2974695"/>
            <a:ext cx="4559808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82450" y="2316010"/>
            <a:ext cx="4074289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536" y="2974695"/>
            <a:ext cx="4559808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7859" y="856527"/>
            <a:ext cx="4120587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88597" y="5724836"/>
            <a:ext cx="4658219" cy="365125"/>
          </a:xfrm>
        </p:spPr>
        <p:txBody>
          <a:bodyPr>
            <a:normAutofit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9777" y="2657435"/>
            <a:ext cx="4406096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5456" y="4136994"/>
            <a:ext cx="4398379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65" y="2660904"/>
            <a:ext cx="4401312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0278" y="693795"/>
            <a:ext cx="4479497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2841" y="4133089"/>
            <a:ext cx="4400764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88597" y="5724836"/>
            <a:ext cx="4658219" cy="365125"/>
          </a:xfrm>
        </p:spPr>
        <p:txBody>
          <a:bodyPr>
            <a:normAutofit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3" name="Obrázek 5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1030147"/>
            <a:ext cx="1979271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04395" y="1030147"/>
            <a:ext cx="7231605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406400" y="0"/>
            <a:ext cx="13243109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609600" y="333488"/>
            <a:ext cx="109728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6081656" y="-21511"/>
            <a:ext cx="4905488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1323" y="2323652"/>
            <a:ext cx="9036423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1" name="Obrázek 6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photos/ovoce/" TargetMode="External"/><Relationship Id="rId13" Type="http://schemas.openxmlformats.org/officeDocument/2006/relationships/hyperlink" Target="http://pixabay.com/cs/photos/jahody/" TargetMode="External"/><Relationship Id="rId18" Type="http://schemas.openxmlformats.org/officeDocument/2006/relationships/hyperlink" Target="http://pixabay.com/cs/photos/obuv/" TargetMode="External"/><Relationship Id="rId3" Type="http://schemas.openxmlformats.org/officeDocument/2006/relationships/hyperlink" Target="http://pixabay.com/cs/photos/dokument/" TargetMode="External"/><Relationship Id="rId21" Type="http://schemas.openxmlformats.org/officeDocument/2006/relationships/hyperlink" Target="http://pixabay.com/cs/photos/%C5%A1pinav%C3%BD/" TargetMode="External"/><Relationship Id="rId7" Type="http://schemas.openxmlformats.org/officeDocument/2006/relationships/image" Target="../media/image14.png"/><Relationship Id="rId12" Type="http://schemas.openxmlformats.org/officeDocument/2006/relationships/hyperlink" Target="http://pixabay.com/cs/photos/v%C3%A1pno%20kl%C3%ADn/" TargetMode="External"/><Relationship Id="rId17" Type="http://schemas.openxmlformats.org/officeDocument/2006/relationships/hyperlink" Target="http://pixabay.com/cs/photos/opot%C5%99ebovan%C3%BD/" TargetMode="External"/><Relationship Id="rId2" Type="http://schemas.openxmlformats.org/officeDocument/2006/relationships/hyperlink" Target="http://pixabay.com/cs/photos/svorka/" TargetMode="External"/><Relationship Id="rId16" Type="http://schemas.openxmlformats.org/officeDocument/2006/relationships/hyperlink" Target="http://pixabay.com/cs/photos/boot/" TargetMode="External"/><Relationship Id="rId20" Type="http://schemas.openxmlformats.org/officeDocument/2006/relationships/hyperlink" Target="http://pixabay.com/cs/photos/k%C5%AF%C5%BEe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pixabay.com/cs/photos/noviny/" TargetMode="External"/><Relationship Id="rId11" Type="http://schemas.openxmlformats.org/officeDocument/2006/relationships/hyperlink" Target="http://pixabay.com/cs/photos/%C5%BElutozelen%C3%A1/" TargetMode="External"/><Relationship Id="rId5" Type="http://schemas.openxmlformats.org/officeDocument/2006/relationships/hyperlink" Target="http://pixabay.com/cs/photos/star%C3%A9/" TargetMode="External"/><Relationship Id="rId15" Type="http://schemas.openxmlformats.org/officeDocument/2006/relationships/image" Target="../media/image16.png"/><Relationship Id="rId10" Type="http://schemas.openxmlformats.org/officeDocument/2006/relationships/hyperlink" Target="http://pixabay.com/cs/photos/jablko/" TargetMode="External"/><Relationship Id="rId19" Type="http://schemas.openxmlformats.org/officeDocument/2006/relationships/hyperlink" Target="http://pixabay.com/cs/photos/hrub%C3%BD/" TargetMode="External"/><Relationship Id="rId4" Type="http://schemas.openxmlformats.org/officeDocument/2006/relationships/hyperlink" Target="http://pixabay.com/cs/photos/hromada/" TargetMode="External"/><Relationship Id="rId9" Type="http://schemas.openxmlformats.org/officeDocument/2006/relationships/hyperlink" Target="http://pixabay.com/cs/photos/ohryzek/" TargetMode="External"/><Relationship Id="rId14" Type="http://schemas.openxmlformats.org/officeDocument/2006/relationships/image" Target="../media/image15.png"/><Relationship Id="rId22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www.youtube.com/watch?v=neZsGpfUmIU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svorka-dokument-hromada-star%C3%A9-160414/" TargetMode="External"/><Relationship Id="rId2" Type="http://schemas.openxmlformats.org/officeDocument/2006/relationships/hyperlink" Target="http://pixabay.com/cs/ko%C5%A1-m%C5%AF%C5%BEe-odpadky-otev%C5%99eno-odpad-24938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ovoce-ohryzek-jablko-%C5%BElutozelen%C3%A1-33407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entury Gothic"/>
              </a:rPr>
              <a:t>Životní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entury Gothic"/>
              </a:rPr>
              <a:t> </a:t>
            </a:r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Century Gothic"/>
              </a:rPr>
              <a:t>prostředí</a:t>
            </a:r>
            <a:endParaRPr lang="cs-CZ" sz="8000" b="1" i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shade val="94000"/>
                <a:satMod val="114000"/>
                <a:lumMod val="96000"/>
              </a:schemeClr>
            </a:gs>
            <a:gs pos="57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bg2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/>
              <a:t>K</a:t>
            </a:r>
            <a:r>
              <a:rPr lang="cs-CZ" dirty="0" smtClean="0"/>
              <a:t>rajina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2135" y="2382591"/>
            <a:ext cx="8203842" cy="3950595"/>
          </a:xfrm>
          <a:prstGeom prst="rect">
            <a:avLst/>
          </a:prstGeom>
          <a:ln w="190500" cap="sq">
            <a:solidFill>
              <a:schemeClr val="bg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shade val="94000"/>
                <a:satMod val="114000"/>
                <a:lumMod val="96000"/>
              </a:schemeClr>
            </a:gs>
            <a:gs pos="57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bg2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01722" y="785611"/>
            <a:ext cx="9375418" cy="1107583"/>
          </a:xfrm>
        </p:spPr>
        <p:txBody>
          <a:bodyPr/>
          <a:lstStyle/>
          <a:p>
            <a:pPr algn="ctr"/>
            <a:r>
              <a:rPr lang="cs-CZ" dirty="0" smtClean="0"/>
              <a:t>Znečištěná krajina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02287" y="2112135"/>
            <a:ext cx="7199290" cy="4108360"/>
          </a:xfrm>
          <a:prstGeom prst="rect">
            <a:avLst/>
          </a:prstGeom>
          <a:ln w="190500" cap="sq">
            <a:solidFill>
              <a:schemeClr val="bg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1570434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4201" y="462431"/>
            <a:ext cx="9366325" cy="1143000"/>
          </a:xfrm>
        </p:spPr>
        <p:txBody>
          <a:bodyPr/>
          <a:lstStyle/>
          <a:p>
            <a:r>
              <a:rPr lang="cs-CZ" dirty="0" smtClean="0"/>
              <a:t>Co nepatří do přírody?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62940" y="3348506"/>
            <a:ext cx="1584101" cy="20477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096" y="2107172"/>
            <a:ext cx="4056846" cy="29527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7166" y="1605431"/>
            <a:ext cx="2357169" cy="17430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2964" y="3649452"/>
            <a:ext cx="1828800" cy="14458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10788744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91320" y="602662"/>
            <a:ext cx="9366325" cy="1143000"/>
          </a:xfrm>
        </p:spPr>
        <p:txBody>
          <a:bodyPr/>
          <a:lstStyle/>
          <a:p>
            <a:r>
              <a:rPr lang="cs-CZ" dirty="0" smtClean="0"/>
              <a:t>Poznáš, jak děti pomohly přírodě?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95655" y="2495274"/>
            <a:ext cx="4385242" cy="34386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192593" y="2451542"/>
            <a:ext cx="4385243" cy="35261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67"/>
          <a:stretch/>
        </p:blipFill>
        <p:spPr>
          <a:xfrm rot="5400000">
            <a:off x="3744667" y="2529743"/>
            <a:ext cx="4379967" cy="3375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64258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5410" y="705692"/>
            <a:ext cx="9366325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Urči, co vyhodíš do odpadkového </a:t>
            </a:r>
            <a:r>
              <a:rPr lang="cs-CZ" dirty="0" smtClean="0"/>
              <a:t>koše.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endParaRPr kumimoji="0" lang="cs-CZ" altLang="cs-CZ" sz="34200" b="0" i="0" u="none" strike="noStrike" cap="none" normalizeH="0" baseline="0" smtClean="0">
              <a:ln>
                <a:noFill/>
              </a:ln>
              <a:solidFill>
                <a:srgbClr val="636363"/>
              </a:solidFill>
              <a:effectLst/>
              <a:latin typeface="Helvetica Neue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2"/>
              </a:rPr>
              <a:t>Svorka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3"/>
              </a:rPr>
              <a:t>Dokument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4"/>
              </a:rPr>
              <a:t>Hromada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5"/>
              </a:rPr>
              <a:t>Staré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6"/>
              </a:rPr>
              <a:t>Noviny</a:t>
            </a:r>
            <a:endParaRPr kumimoji="0" lang="cs-CZ" altLang="cs-CZ" sz="1200" b="0" i="0" u="none" strike="noStrike" cap="none" normalizeH="0" baseline="0" smtClean="0">
              <a:ln>
                <a:noFill/>
              </a:ln>
              <a:solidFill>
                <a:srgbClr val="636363"/>
              </a:solidFill>
              <a:effectLst/>
              <a:latin typeface="Helvetica Neue"/>
              <a:cs typeface="Arial" pitchFamily="34" charset="0"/>
            </a:endParaRPr>
          </a:p>
          <a:p>
            <a:pPr marL="0" marR="0" lvl="0" indent="0" algn="ctr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3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9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1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  </a:t>
            </a:r>
            <a:r>
              <a:rPr kumimoji="0" lang="cs-CZ" altLang="cs-CZ" sz="18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+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Svorka, Dokument, Hromada, Staré, Novin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2220" y="2158268"/>
            <a:ext cx="2242669" cy="200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endParaRPr kumimoji="0" lang="cs-CZ" altLang="cs-CZ" sz="25300" b="0" i="0" u="none" strike="noStrike" cap="none" normalizeH="0" baseline="0" smtClean="0">
              <a:ln>
                <a:noFill/>
              </a:ln>
              <a:solidFill>
                <a:srgbClr val="636363"/>
              </a:solidFill>
              <a:effectLst/>
              <a:latin typeface="Helvetica Neue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8"/>
              </a:rPr>
              <a:t>Ovoce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9"/>
              </a:rPr>
              <a:t>Ohryzek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0"/>
              </a:rPr>
              <a:t>Jablko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1"/>
              </a:rPr>
              <a:t>Žlutozelená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2"/>
              </a:rPr>
              <a:t>Vápno Klín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3"/>
              </a:rPr>
              <a:t>Jahody</a:t>
            </a:r>
            <a:endParaRPr kumimoji="0" lang="cs-CZ" altLang="cs-CZ" sz="1200" b="0" i="0" u="none" strike="noStrike" cap="none" normalizeH="0" baseline="0" smtClean="0">
              <a:ln>
                <a:noFill/>
              </a:ln>
              <a:solidFill>
                <a:srgbClr val="636363"/>
              </a:solidFill>
              <a:effectLst/>
              <a:latin typeface="Helvetica Neue"/>
              <a:cs typeface="Arial" pitchFamily="34" charset="0"/>
            </a:endParaRPr>
          </a:p>
          <a:p>
            <a:pPr marL="0" marR="0" lvl="0" indent="0" algn="ctr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0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9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0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  </a:t>
            </a:r>
            <a:r>
              <a:rPr kumimoji="0" lang="cs-CZ" altLang="cs-CZ" sz="18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+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Boot, Opotřebovaný, Obuv, Staré, Hrubý, Kůže, Špinavý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5129" y="2688242"/>
            <a:ext cx="1934071" cy="191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voce, Ohryzek, Jablko, Žlutozelená, Vápno Klín, Jahody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01809" y="3948696"/>
            <a:ext cx="1828800" cy="1676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6"/>
              </a:rPr>
              <a:t>Boot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7"/>
              </a:rPr>
              <a:t>Opotřebovaný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8"/>
              </a:rPr>
              <a:t>Obuv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5"/>
              </a:rPr>
              <a:t>Staré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19"/>
              </a:rPr>
              <a:t>Hrubý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20"/>
              </a:rPr>
              <a:t>Kůže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  <a:hlinkClick r:id="rId21"/>
              </a:rPr>
              <a:t>Špinavý</a:t>
            </a:r>
            <a:endParaRPr kumimoji="0" lang="cs-CZ" altLang="cs-CZ" sz="1200" b="0" i="0" u="none" strike="noStrike" cap="none" normalizeH="0" baseline="0" smtClean="0">
              <a:ln>
                <a:noFill/>
              </a:ln>
              <a:solidFill>
                <a:srgbClr val="636363"/>
              </a:solidFill>
              <a:effectLst/>
              <a:latin typeface="Helvetica Neue"/>
              <a:cs typeface="Arial" pitchFamily="34" charset="0"/>
            </a:endParaRP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9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0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</a:t>
            </a:r>
            <a:r>
              <a:rPr kumimoji="0" lang="cs-CZ" altLang="cs-CZ" sz="9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0</a:t>
            </a: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rgbClr val="636363"/>
                </a:solidFill>
                <a:effectLst/>
                <a:latin typeface="Helvetica Neue"/>
                <a:cs typeface="Arial" pitchFamily="34" charset="0"/>
              </a:rPr>
              <a:t>   </a:t>
            </a:r>
            <a:r>
              <a:rPr kumimoji="0" lang="cs-CZ" altLang="cs-CZ" sz="1800" b="1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Helvetica Neue"/>
                <a:cs typeface="Arial" pitchFamily="34" charset="0"/>
              </a:rPr>
              <a:t>+</a:t>
            </a:r>
            <a:endParaRPr kumimoji="0" lang="cs-CZ" altLang="cs-CZ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Koš, Může, Odpadky, Otevřeno, Odpad, Recyklace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052" y="2050808"/>
            <a:ext cx="4218261" cy="448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525723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78 -0.19774 C -0.04817 -0.20074 -0.04752 -0.2049 -0.04896 -0.20722 C -0.05156 -0.21138 -0.06289 -0.21531 -0.06601 -0.21647 C -0.0733 -0.22595 -0.0819 -0.2278 -0.09036 -0.23034 C -0.09492 -0.22826 -0.09935 -0.22317 -0.1039 -0.22341 C -0.11354 -0.22433 -0.12239 -0.23381 -0.1319 -0.23728 C -0.14817 -0.23659 -0.16458 -0.23659 -0.18073 -0.2352 C -0.18724 -0.23451 -0.19166 -0.22641 -0.19778 -0.22341 C -0.20677 -0.21878 -0.21653 -0.21531 -0.22578 -0.21161 C -0.23073 -0.20699 -0.23554 -0.20259 -0.24049 -0.19774 C -0.2457 -0.19265 -0.247 -0.179 -0.25156 -0.17206 C -0.25351 -0.16906 -0.25573 -0.16628 -0.25755 -0.16281 C -0.26159 -0.15495 -0.26692 -0.13899 -0.27226 -0.13483 C -0.27799 -0.13067 -0.29323 -0.12905 -0.29909 -0.12789 C -0.32031 -0.10361 -0.33789 -0.07933 -0.35768 -0.04857 C -0.36497 -0.03724 -0.37291 -0.02058 -0.38086 -0.0111 C -0.39218 0.00231 -0.38971 -0.0044 -0.40286 0.00509 C -0.41341 0.01295 -0.42474 0.02174 -0.4345 0.03284 C -0.43567 0.03608 -0.43672 0.03955 -0.43815 0.04255 C -0.43919 0.0444 -0.44088 0.04486 -0.44179 0.04695 C -0.44336 0.04972 -0.44414 0.05342 -0.44544 0.05643 L -0.44062 0.07747 " pathEditMode="relative" rAng="0" ptsTypes="ffffffffffffffffffffA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70" y="117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0.00208 C -0.00235 -0.00809 0.00026 -0.00046 -0.00482 -0.00786 C -0.00729 -0.01156 -0.01159 -0.01943 -0.01159 -0.01919 C -0.01498 -0.03723 -0.03737 -0.04764 -0.0461 -0.05851 C -0.05612 -0.07146 -0.06081 -0.09297 -0.07018 -0.10708 C -0.08138 -0.12373 -0.09844 -0.12303 -0.11055 -0.13645 C -0.11641 -0.14338 -0.1211 -0.1531 -0.12774 -0.15772 C -0.13164 -0.16027 -0.13555 -0.16212 -0.13919 -0.16559 C -0.14492 -0.1716 -0.15013 -0.17969 -0.15651 -0.18316 C -0.17748 -0.19473 -0.20039 -0.19311 -0.22201 -0.19496 C -0.23021 -0.1982 -0.23763 -0.20097 -0.24623 -0.20259 C -0.26354 -0.213 -0.28568 -0.2123 -0.30365 -0.21415 C -0.32708 -0.21346 -0.35039 -0.21346 -0.3737 -0.2123 C -0.38789 -0.21161 -0.40182 -0.20097 -0.41628 -0.19889 C -0.42735 -0.19334 -0.43802 -0.19172 -0.44857 -0.18316 C -0.45547 -0.17784 -0.46094 -0.16767 -0.4681 -0.1635 C -0.4793 -0.15726 -0.49414 -0.1561 -0.50599 -0.15402 C -0.50833 -0.15264 -0.51055 -0.15102 -0.51289 -0.15009 C -0.51511 -0.14917 -0.51758 -0.1494 -0.51979 -0.14824 C -0.5211 -0.14755 -0.52201 -0.14523 -0.52318 -0.14431 C -0.53099 -0.13807 -0.53893 -0.13136 -0.5474 -0.12858 C -0.55261 -0.12488 -0.55833 -0.1228 -0.56354 -0.11887 C -0.57057 -0.11309 -0.57396 -0.10777 -0.5819 -0.10523 C -0.5849 -0.10268 -0.58802 -0.10014 -0.59115 -0.09759 C -0.59349 -0.09574 -0.59792 -0.09158 -0.59792 -0.09135 C -0.60573 -0.0784 -0.61354 -0.0673 -0.62448 -0.06429 C -0.62904 -0.06105 -0.63333 -0.05874 -0.63815 -0.05643 C -0.6444 -0.05018 -0.65 -0.04764 -0.6543 -0.037 C -0.65651 -0.0259 -0.65768 -0.01387 -0.65768 -0.00208 " pathEditMode="relative" rAng="0" ptsTypes="ffffffffffffffffffffffffffffA">
                                      <p:cBhvr>
                                        <p:cTn id="1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65" y="-108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7985" y="2637523"/>
            <a:ext cx="4339779" cy="1143000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Za odměnu pohádka</a:t>
            </a:r>
            <a:endParaRPr lang="cs-CZ" sz="5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389413" y="6101543"/>
            <a:ext cx="9480596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673144" y="1371600"/>
            <a:ext cx="3902297" cy="319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44997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Integrovaný blok:  Dítě a svět </a:t>
            </a:r>
          </a:p>
          <a:p>
            <a:pPr marL="45720" indent="0"/>
            <a:r>
              <a:rPr lang="cs-CZ" dirty="0" smtClean="0"/>
              <a:t>  Vzdělávací oblast: </a:t>
            </a:r>
            <a:r>
              <a:rPr lang="cs-CZ" dirty="0"/>
              <a:t> </a:t>
            </a:r>
            <a:r>
              <a:rPr lang="cs-CZ" dirty="0" smtClean="0"/>
              <a:t>Environmentální výchova</a:t>
            </a:r>
          </a:p>
          <a:p>
            <a:pPr marL="45720" indent="0"/>
            <a:r>
              <a:rPr lang="cs-CZ" dirty="0" smtClean="0"/>
              <a:t>  Téma: Sluníčko se probudilo</a:t>
            </a:r>
          </a:p>
          <a:p>
            <a:pPr marL="45720" indent="0"/>
            <a:r>
              <a:rPr lang="cs-CZ" dirty="0" smtClean="0"/>
              <a:t>  Konkretizované výstupy: Osvojit si elementární poznatky o ochraně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přírody, chovat se ekologicky k živé a neživé přírodě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Cíle</a:t>
            </a:r>
            <a:r>
              <a:rPr lang="cs-CZ" dirty="0" smtClean="0"/>
              <a:t>: Uvědomovat si, </a:t>
            </a:r>
            <a:r>
              <a:rPr lang="cs-CZ" dirty="0"/>
              <a:t>jak je </a:t>
            </a:r>
            <a:r>
              <a:rPr lang="cs-CZ" dirty="0" smtClean="0"/>
              <a:t>důležité přírodu chránit</a:t>
            </a:r>
            <a:endParaRPr lang="cs-CZ" dirty="0"/>
          </a:p>
          <a:p>
            <a:pPr marL="45720" indent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 Vlastní fotografie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volné zdroje:</a:t>
            </a:r>
            <a:br>
              <a:rPr lang="cs-CZ" sz="1600" dirty="0" smtClean="0"/>
            </a:br>
            <a:r>
              <a:rPr lang="cs-CZ" sz="1600" dirty="0" smtClean="0"/>
              <a:t> </a:t>
            </a:r>
            <a:r>
              <a:rPr lang="cs-CZ" sz="1600" dirty="0">
                <a:hlinkClick r:id="rId2"/>
              </a:rPr>
              <a:t>http://pixabay.com/cs/ko%C5%A1-m%C5%AF%C5%BEe-odpadky-otev%C5%99eno-odpad-24938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http://pixabay.com/cs/svorka-dokument-hromada-star%C3%A9-160414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http://pixabay.com/cs/ovoce-ohryzek-jablko-%C5%BElutozelen%C3%A1-33407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  <a:p>
            <a:r>
              <a:rPr lang="cs-CZ" sz="1600" dirty="0"/>
              <a:t>http://pixabay.com/cs/boot-opot%C5%99ebovan%C3%BD-obuv-star%C3%A9-hrub%C3%BD-575498/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8620" indent="-342900">
              <a:buFontTx/>
              <a:buChar char="-"/>
            </a:pPr>
            <a:r>
              <a:rPr lang="cs-CZ" sz="2000" dirty="0" smtClean="0"/>
              <a:t>Rozhovor nad úvodními obrázky krajiny.</a:t>
            </a:r>
          </a:p>
          <a:p>
            <a:pPr marL="388620" indent="-342900">
              <a:buFontTx/>
              <a:buChar char="-"/>
            </a:pPr>
            <a:r>
              <a:rPr lang="cs-CZ" sz="2000" dirty="0" smtClean="0"/>
              <a:t>Děti určují, které věci nesmíme vyhazovat v přírodě a proč.</a:t>
            </a:r>
          </a:p>
          <a:p>
            <a:pPr marL="388620" indent="-342900">
              <a:buFontTx/>
              <a:buChar char="-"/>
            </a:pPr>
            <a:r>
              <a:rPr lang="cs-CZ" sz="2000" dirty="0" smtClean="0"/>
              <a:t>Na fotkách poznávají, co našly děti v lese za odpadky.</a:t>
            </a:r>
          </a:p>
          <a:p>
            <a:pPr marL="388620" indent="-342900">
              <a:buFontTx/>
              <a:buChar char="-"/>
            </a:pPr>
            <a:r>
              <a:rPr lang="cs-CZ" sz="2000" dirty="0" smtClean="0"/>
              <a:t>Na obrázku kliknou na věc, která patří do odpadkového koše. Dále vymýšlí další, co patří do koše, do sběru starého papíru, do plastů… .</a:t>
            </a:r>
          </a:p>
          <a:p>
            <a:pPr marL="388620" indent="-342900">
              <a:buFontTx/>
              <a:buChar char="-"/>
            </a:pPr>
            <a:r>
              <a:rPr lang="cs-CZ" sz="2000" dirty="0" smtClean="0"/>
              <a:t>Pohádka se spustí po kliknutí na obrázek.</a:t>
            </a:r>
          </a:p>
          <a:p>
            <a:pPr marL="388620" indent="-342900">
              <a:buFontTx/>
              <a:buChar char="-"/>
            </a:pPr>
            <a:endParaRPr lang="cs-CZ" b="1" dirty="0" smtClean="0"/>
          </a:p>
          <a:p>
            <a:pPr marL="388620" indent="-342900">
              <a:buFontTx/>
              <a:buChar char="-"/>
            </a:pPr>
            <a:endParaRPr lang="cs-CZ" b="1" dirty="0" smtClean="0"/>
          </a:p>
          <a:p>
            <a:pPr marL="388620" indent="-342900">
              <a:buFontTx/>
              <a:buChar char="-"/>
            </a:pPr>
            <a:endParaRPr lang="cs-CZ" b="1" dirty="0" smtClean="0"/>
          </a:p>
          <a:p>
            <a:pPr marL="388620" indent="-342900">
              <a:buFontTx/>
              <a:buChar char="-"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0031" y="6149044"/>
            <a:ext cx="9943734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Připojení k internetu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28156" y="6137169"/>
            <a:ext cx="980122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246909" y="6113418"/>
            <a:ext cx="9611224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295</Words>
  <Application>Microsoft Office PowerPoint</Application>
  <PresentationFormat>Vlastní</PresentationFormat>
  <Paragraphs>67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Životní prostředí</vt:lpstr>
      <vt:lpstr> Krajina</vt:lpstr>
      <vt:lpstr>Znečištěná krajina</vt:lpstr>
      <vt:lpstr>Co nepatří do přírody? </vt:lpstr>
      <vt:lpstr>Poznáš, jak děti pomohly přírodě?</vt:lpstr>
      <vt:lpstr>Urči, co vyhodíš do odpadkového koše.</vt:lpstr>
      <vt:lpstr>Za odměnu pohádka</vt:lpstr>
      <vt:lpstr>Prvky polytechnické výchovy</vt:lpstr>
      <vt:lpstr>Použité zdroje</vt:lpstr>
      <vt:lpstr>Metodický postup </vt:lpstr>
      <vt:lpstr>Materiály, pomůcky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2015-03-25T12:54:25Z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