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2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lag_of_the_Czech_Republic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620688"/>
            <a:ext cx="7772400" cy="1470025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občanství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VY_32_INOVACE_03-43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571375"/>
              </p:ext>
            </p:extLst>
          </p:nvPr>
        </p:nvGraphicFramePr>
        <p:xfrm>
          <a:off x="1419810" y="2276872"/>
          <a:ext cx="6208395" cy="2514952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Státní občanství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9563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20. 10. 2011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Žák se seznámí se způsoby nabývání státního občanství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00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Státní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občanství = příslušnost k určitému státu.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Příslušník určitého státu se nazývá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občan.</a:t>
            </a:r>
          </a:p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Občan  má ve vztahu k státu: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práva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povinnosti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283968" y="2348880"/>
            <a:ext cx="216024" cy="1080120"/>
          </a:xfrm>
          <a:prstGeom prst="downArrow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33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Nabývání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Stanoví zákon.</a:t>
            </a:r>
          </a:p>
          <a:p>
            <a:r>
              <a:rPr lang="cs-CZ" dirty="0" smtClean="0"/>
              <a:t>Občanem ČR  se stáváme </a:t>
            </a:r>
            <a:r>
              <a:rPr lang="cs-CZ" dirty="0" smtClean="0">
                <a:solidFill>
                  <a:srgbClr val="FF0000"/>
                </a:solidFill>
              </a:rPr>
              <a:t>narozením .</a:t>
            </a:r>
            <a:endParaRPr lang="cs-CZ" dirty="0" smtClean="0"/>
          </a:p>
          <a:p>
            <a:pPr lvl="2"/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(alespoň 1 z rodičů je občanem ČR)</a:t>
            </a:r>
          </a:p>
          <a:p>
            <a:r>
              <a:rPr lang="cs-CZ" dirty="0" smtClean="0"/>
              <a:t>Cizinec se může stát občanem ČR:</a:t>
            </a:r>
          </a:p>
          <a:p>
            <a:pPr lvl="1"/>
            <a:r>
              <a:rPr lang="cs-CZ" dirty="0" smtClean="0"/>
              <a:t>Nepřetržitý trvalý pobyt 5 let.</a:t>
            </a:r>
          </a:p>
          <a:p>
            <a:pPr lvl="1"/>
            <a:r>
              <a:rPr lang="cs-CZ" dirty="0" smtClean="0"/>
              <a:t>Nebyl v 5 letech souzen za trestný čin.</a:t>
            </a:r>
          </a:p>
          <a:p>
            <a:pPr lvl="1"/>
            <a:r>
              <a:rPr lang="cs-CZ" dirty="0" smtClean="0"/>
              <a:t>Prokáže znalost českého jazyka.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49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Rozhodni: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Polskému inženýrovi a jeho ženě se na dovolené v naší  republice narodila dcera.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Jaké bude mít občanství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Přechodně pracující ukrajinský dělník, který nemá trvalý pobyt v ČR se zde oženil s Češkou. Narodil se jim syn.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Jaké bude mít občanství?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28482" y="2924944"/>
            <a:ext cx="2952328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polské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4088" y="5445224"/>
            <a:ext cx="2592288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43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Pozbývání 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Ústava ČR (článek 12):</a:t>
            </a:r>
          </a:p>
          <a:p>
            <a:pPr lvl="1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Nikdo nemůže být proti své vůli zbaven občanství.</a:t>
            </a:r>
          </a:p>
          <a:p>
            <a:r>
              <a:rPr lang="cs-CZ" dirty="0" smtClean="0"/>
              <a:t>Zřeknutí se: 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Prohlášení</a:t>
            </a:r>
            <a:r>
              <a:rPr lang="cs-CZ" dirty="0" smtClean="0"/>
              <a:t> na českém zastupitelství v zahraničí, kde pobývá, </a:t>
            </a:r>
            <a:r>
              <a:rPr lang="cs-CZ" dirty="0" smtClean="0">
                <a:solidFill>
                  <a:srgbClr val="FF0000"/>
                </a:solidFill>
              </a:rPr>
              <a:t>že se českého občanství vzdává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Nabytím cizího státního  občanství.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53136"/>
            <a:ext cx="2081808" cy="1387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78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Emigrace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cs-CZ" dirty="0" smtClean="0"/>
              <a:t>Je </a:t>
            </a:r>
            <a:r>
              <a:rPr lang="cs-CZ" dirty="0">
                <a:solidFill>
                  <a:srgbClr val="FF0000"/>
                </a:solidFill>
              </a:rPr>
              <a:t>opuštění </a:t>
            </a:r>
            <a:r>
              <a:rPr lang="cs-CZ" dirty="0"/>
              <a:t>země původu a </a:t>
            </a:r>
            <a:r>
              <a:rPr lang="cs-CZ" dirty="0">
                <a:solidFill>
                  <a:srgbClr val="FF0000"/>
                </a:solidFill>
              </a:rPr>
              <a:t>přestěhování do jiné země</a:t>
            </a:r>
            <a:r>
              <a:rPr lang="cs-CZ" dirty="0" smtClean="0"/>
              <a:t>. </a:t>
            </a:r>
            <a:r>
              <a:rPr lang="cs-CZ" dirty="0"/>
              <a:t>(z lat. </a:t>
            </a:r>
            <a:r>
              <a:rPr lang="cs-CZ" i="1" dirty="0"/>
              <a:t>ex-</a:t>
            </a:r>
            <a:r>
              <a:rPr lang="cs-CZ" i="1" dirty="0" err="1"/>
              <a:t>migrare</a:t>
            </a:r>
            <a:r>
              <a:rPr lang="cs-CZ" dirty="0"/>
              <a:t>, vystěhovat se) </a:t>
            </a:r>
            <a:endParaRPr lang="cs-CZ" dirty="0" smtClean="0"/>
          </a:p>
          <a:p>
            <a:r>
              <a:rPr lang="cs-CZ" dirty="0"/>
              <a:t>Důvody</a:t>
            </a:r>
            <a:r>
              <a:rPr lang="cs-CZ" dirty="0" smtClean="0"/>
              <a:t>: </a:t>
            </a:r>
          </a:p>
          <a:p>
            <a:pPr lvl="1"/>
            <a:r>
              <a:rPr lang="cs-CZ" sz="3200" dirty="0" smtClean="0"/>
              <a:t>ekonomické</a:t>
            </a:r>
          </a:p>
          <a:p>
            <a:pPr lvl="1"/>
            <a:r>
              <a:rPr lang="cs-CZ" sz="3200" dirty="0" smtClean="0"/>
              <a:t> politické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dirty="0"/>
              <a:t>náboženské nebo jiné</a:t>
            </a:r>
            <a:r>
              <a:rPr lang="cs-CZ" sz="3200" dirty="0" smtClean="0"/>
              <a:t>.</a:t>
            </a:r>
          </a:p>
          <a:p>
            <a:r>
              <a:rPr lang="cs-CZ" dirty="0" smtClean="0"/>
              <a:t>Nedobrovolný </a:t>
            </a:r>
            <a:r>
              <a:rPr lang="cs-CZ" dirty="0"/>
              <a:t>odchod z vlastní země (vyhnanství, </a:t>
            </a:r>
            <a:r>
              <a:rPr lang="cs-CZ" dirty="0" smtClean="0"/>
              <a:t>útěk, vypovězení) – </a:t>
            </a:r>
            <a:r>
              <a:rPr lang="cs-CZ" dirty="0" smtClean="0">
                <a:solidFill>
                  <a:srgbClr val="FF0000"/>
                </a:solidFill>
              </a:rPr>
              <a:t>EXIL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(exulant)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Podobně imigrace znamená přistěhování, což je totéž, ale z pohledu cílové země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296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Urči, kdo je naším významným exulantem.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9341"/>
            <a:ext cx="8229600" cy="452596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/>
              <a:t>Byl to příslušník jednoty bratrské.</a:t>
            </a:r>
          </a:p>
          <a:p>
            <a:r>
              <a:rPr lang="cs-CZ" sz="2800" dirty="0" smtClean="0"/>
              <a:t>Musel odejít po bitvě na Bílé hoře.</a:t>
            </a:r>
          </a:p>
          <a:p>
            <a:r>
              <a:rPr lang="cs-CZ" sz="2800" dirty="0" smtClean="0"/>
              <a:t>Zabýval se pedagogikou.</a:t>
            </a:r>
          </a:p>
          <a:p>
            <a:r>
              <a:rPr lang="cs-CZ" sz="2800" dirty="0" smtClean="0"/>
              <a:t>Žena a 2 děti mu zemřely na mor.</a:t>
            </a:r>
          </a:p>
          <a:p>
            <a:r>
              <a:rPr lang="cs-CZ" sz="2800" dirty="0" smtClean="0"/>
              <a:t>Pobýval v řadě zemí – Anglie, Švédsko, Holandsko.</a:t>
            </a:r>
          </a:p>
          <a:p>
            <a:r>
              <a:rPr lang="cs-CZ" sz="2800" dirty="0" smtClean="0"/>
              <a:t>Napsal řadu náboženských a pedagogických spisů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5229200"/>
            <a:ext cx="2808312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J. Á.</a:t>
            </a:r>
            <a:r>
              <a:rPr lang="cs-CZ" dirty="0" smtClean="0"/>
              <a:t> </a:t>
            </a:r>
            <a:r>
              <a:rPr lang="cs-CZ" sz="3200" dirty="0" smtClean="0"/>
              <a:t>Komenský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932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 pojmy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5715518"/>
            <a:ext cx="2232248" cy="576064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vystěhovalec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339752" y="5715518"/>
            <a:ext cx="2232248" cy="576064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vrácení</a:t>
            </a:r>
            <a:r>
              <a:rPr lang="cs-CZ" dirty="0" smtClean="0"/>
              <a:t> </a:t>
            </a:r>
            <a:r>
              <a:rPr lang="cs-CZ" sz="2400" dirty="0" smtClean="0"/>
              <a:t>osoby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911752" y="5694292"/>
            <a:ext cx="2232248" cy="576064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vyhn</a:t>
            </a:r>
            <a:r>
              <a:rPr lang="cs-CZ" sz="2800" dirty="0" smtClean="0">
                <a:solidFill>
                  <a:schemeClr val="tx1"/>
                </a:solidFill>
              </a:rPr>
              <a:t>anec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1927215"/>
            <a:ext cx="2088232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repatriace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55976" y="1927215"/>
            <a:ext cx="201622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emigrant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15646" y="1887029"/>
            <a:ext cx="1872208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exulant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8036" y="1861592"/>
            <a:ext cx="1927590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migrace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5715518"/>
            <a:ext cx="2232248" cy="576064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stěhování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0944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0.02916 L 0.48524 0.470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67" y="2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0.49392 0.4872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88" y="2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5185E-6 C -0.00937 -0.01458 -0.04097 -0.02847 -0.05191 -0.02847 C -0.12187 -0.02847 -0.19375 0.19815 -0.19375 0.42523 C -0.19375 0.31065 -0.22951 0.19815 -0.26354 0.19815 C -0.29948 0.19815 -0.33368 0.31227 -0.33368 0.42523 C -0.33368 0.36852 -0.35173 0.31065 -0.36962 0.31065 C -0.38767 0.31065 -0.40555 0.3669 -0.40555 0.42523 C -0.40555 0.39607 -0.41458 0.36852 -0.42361 0.36852 C -0.43264 0.36852 -0.44149 0.39746 -0.44149 0.42523 C -0.44149 0.40996 -0.44618 0.39607 -0.45052 0.39607 C -0.45312 0.39607 -0.45972 0.41065 -0.45972 0.42523 C -0.45972 0.41759 -0.46198 0.40996 -0.46423 0.40996 C -0.46423 0.40834 -0.46892 0.41736 -0.46892 0.42523 C -0.46892 0.4213 -0.46892 0.41759 -0.47135 0.41759 C -0.47135 0.41921 -0.47361 0.42153 -0.47361 0.42523 C -0.47361 0.42315 -0.47361 0.4213 -0.47361 0.41921 C -0.47587 0.41921 -0.47587 0.4213 -0.47587 0.42315 C -0.4783 0.42315 -0.4783 0.42153 -0.4783 0.41921 C -0.48038 0.41921 -0.48038 0.4213 -0.48038 0.42315 " pathEditMode="relative" rAng="0" ptsTypes="fffffffffffffffffff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1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1365 C -0.0085 -0.00139 -0.03836 -0.01598 -0.04878 -0.01598 C -0.11458 -0.01598 -0.18246 0.21689 -0.18246 0.45 C -0.18246 0.33264 -0.21631 0.21689 -0.24843 0.21689 C -0.28229 0.21689 -0.3144 0.33426 -0.3144 0.45 C -0.3144 0.39213 -0.33125 0.33264 -0.34826 0.33264 C -0.3651 0.33264 -0.38211 0.39027 -0.38211 0.45 C -0.38211 0.42014 -0.39062 0.39213 -0.39913 0.39213 C -0.40746 0.39213 -0.41597 0.42176 -0.41597 0.45 C -0.41597 0.43472 -0.42048 0.42014 -0.42447 0.42014 C -0.42673 0.42014 -0.43298 0.43518 -0.43298 0.45 C -0.43298 0.44259 -0.43524 0.43472 -0.43732 0.43472 C -0.43732 0.4331 -0.44184 0.44213 -0.44184 0.45 C -0.44184 0.44606 -0.44184 0.44259 -0.44409 0.44259 C -0.44409 0.44421 -0.44618 0.44652 -0.44618 0.45 C -0.44618 0.44814 -0.44618 0.44606 -0.44618 0.44421 C -0.44843 0.44421 -0.44843 0.44606 -0.44843 0.44814 C -0.45069 0.44814 -0.45069 0.44652 -0.45069 0.44421 C -0.45277 0.44421 -0.45277 0.44606 -0.45277 0.44814 " pathEditMode="relative" rAng="0" ptsTypes="fffffffffffffffffff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39" y="2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905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pl-PL" dirty="0"/>
              <a:t>Obrázek státní vlajky </a:t>
            </a:r>
            <a:r>
              <a:rPr lang="cs-CZ" dirty="0"/>
              <a:t>[cit. </a:t>
            </a:r>
            <a:r>
              <a:rPr lang="cs-CZ" dirty="0" smtClean="0"/>
              <a:t>2011–10–20]. </a:t>
            </a:r>
            <a:r>
              <a:rPr lang="cs-CZ" dirty="0" smtClean="0"/>
              <a:t>Dostupné pod </a:t>
            </a:r>
            <a:r>
              <a:rPr lang="cs-CZ" dirty="0"/>
              <a:t>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&lt;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Soubor:Flag_of_the_Czech_Republic.svg</a:t>
            </a:r>
            <a:r>
              <a:rPr lang="cs-CZ" dirty="0" smtClean="0"/>
              <a:t>&gt;.</a:t>
            </a:r>
          </a:p>
          <a:p>
            <a:r>
              <a:rPr lang="cs-CZ" dirty="0"/>
              <a:t>HRACHOVCOVÁ, Marie, et al. </a:t>
            </a:r>
            <a:r>
              <a:rPr lang="cs-CZ" i="1" dirty="0"/>
              <a:t>Občanská výchova</a:t>
            </a:r>
            <a:r>
              <a:rPr lang="cs-CZ" dirty="0"/>
              <a:t>. 2. Olomouc : Nakladatelství Olomouc, 2005. 191 s. ISBN 80-7182-186-1</a:t>
            </a:r>
            <a:r>
              <a:rPr lang="cs-CZ" dirty="0" smtClean="0"/>
              <a:t>.</a:t>
            </a:r>
          </a:p>
          <a:p>
            <a:r>
              <a:rPr lang="cs-CZ" dirty="0"/>
              <a:t>Emigrace [cit. </a:t>
            </a:r>
            <a:r>
              <a:rPr lang="cs-CZ" smtClean="0"/>
              <a:t>2011–10–20].</a:t>
            </a:r>
            <a:r>
              <a:rPr lang="cs-CZ" dirty="0" smtClean="0"/>
              <a:t>Dostupné na WWW: http</a:t>
            </a:r>
            <a:r>
              <a:rPr lang="cs-CZ" dirty="0"/>
              <a:t>://cs.wikipedia.org/wiki/Emigrace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59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373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Státní občanství</vt:lpstr>
      <vt:lpstr>Státní občanství</vt:lpstr>
      <vt:lpstr>Nabývání občanství</vt:lpstr>
      <vt:lpstr>Rozhodni:</vt:lpstr>
      <vt:lpstr>Pozbývání  občanství</vt:lpstr>
      <vt:lpstr>Emigrace</vt:lpstr>
      <vt:lpstr>Urči, kdo je naším významným exulantem.</vt:lpstr>
      <vt:lpstr>Spoj pojmy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21</cp:revision>
  <dcterms:created xsi:type="dcterms:W3CDTF">2011-08-03T06:27:36Z</dcterms:created>
  <dcterms:modified xsi:type="dcterms:W3CDTF">2012-03-21T22:11:50Z</dcterms:modified>
</cp:coreProperties>
</file>