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41" r:id="rId2"/>
  </p:sldMasterIdLst>
  <p:notesMasterIdLst>
    <p:notesMasterId r:id="rId17"/>
  </p:notesMasterIdLst>
  <p:handoutMasterIdLst>
    <p:handoutMasterId r:id="rId18"/>
  </p:handoutMasterIdLst>
  <p:sldIdLst>
    <p:sldId id="272" r:id="rId3"/>
    <p:sldId id="300" r:id="rId4"/>
    <p:sldId id="295" r:id="rId5"/>
    <p:sldId id="296" r:id="rId6"/>
    <p:sldId id="297" r:id="rId7"/>
    <p:sldId id="299" r:id="rId8"/>
    <p:sldId id="301" r:id="rId9"/>
    <p:sldId id="302" r:id="rId10"/>
    <p:sldId id="275" r:id="rId11"/>
    <p:sldId id="276" r:id="rId12"/>
    <p:sldId id="277" r:id="rId13"/>
    <p:sldId id="278" r:id="rId14"/>
    <p:sldId id="287" r:id="rId15"/>
    <p:sldId id="28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76" autoAdjust="0"/>
    <p:restoredTop sz="94660"/>
  </p:normalViewPr>
  <p:slideViewPr>
    <p:cSldViewPr snapToGrid="0">
      <p:cViewPr varScale="1">
        <p:scale>
          <a:sx n="80" d="100"/>
          <a:sy n="80" d="100"/>
        </p:scale>
        <p:origin x="-90" y="-63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26.3.2015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26.3.2015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dirty="0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3/26/2015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5401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526336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3778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967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9061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75725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7231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18126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37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752708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803315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1931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649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Relationship Id="rId9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19.jpeg"/><Relationship Id="rId7" Type="http://schemas.openxmlformats.org/officeDocument/2006/relationships/image" Target="../media/image22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9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28.jpeg"/><Relationship Id="rId7" Type="http://schemas.openxmlformats.org/officeDocument/2006/relationships/image" Target="../media/image1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301006" y="549977"/>
            <a:ext cx="7766936" cy="164630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2800" dirty="0" smtClean="0"/>
              <a:t>Ozdravný pobyt – Co si vezmu do kufru</a:t>
            </a:r>
            <a:endParaRPr lang="cs-CZ" sz="2800" b="0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01006" y="2350822"/>
            <a:ext cx="7766936" cy="1096899"/>
          </a:xfrm>
        </p:spPr>
        <p:txBody>
          <a:bodyPr/>
          <a:lstStyle/>
          <a:p>
            <a:r>
              <a:rPr lang="cs-CZ" cap="none" dirty="0" smtClean="0"/>
              <a:t>Jarmila Svobodová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26624" y="1828107"/>
            <a:ext cx="4365105" cy="3273829"/>
          </a:xfrm>
        </p:spPr>
      </p:pic>
    </p:spTree>
    <p:extLst>
      <p:ext uri="{BB962C8B-B14F-4D97-AF65-F5344CB8AC3E}">
        <p14:creationId xmlns:p14="http://schemas.microsoft.com/office/powerpoint/2010/main" xmlns="" val="3078647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67150" y="3971003"/>
            <a:ext cx="1368597" cy="1824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0051" y="426902"/>
            <a:ext cx="2046513" cy="153488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8858" y="3164604"/>
            <a:ext cx="1433762" cy="191168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463" y="482787"/>
            <a:ext cx="1972000" cy="1479000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87452" y="2291193"/>
            <a:ext cx="2291082" cy="234315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80" y="849634"/>
            <a:ext cx="2175164" cy="163137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29530" y="1556787"/>
            <a:ext cx="2175164" cy="163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9215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66922" y="2220658"/>
            <a:ext cx="2087669" cy="1565753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6265" y="4179090"/>
            <a:ext cx="2009126" cy="1506845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29530" y="4122824"/>
            <a:ext cx="2084147" cy="1563111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09251" y="410895"/>
            <a:ext cx="1940898" cy="1455674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444" y="381458"/>
            <a:ext cx="1980147" cy="1485111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80828" y="2135128"/>
            <a:ext cx="2009126" cy="1506845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06924" y="377025"/>
            <a:ext cx="1986058" cy="148954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39860" y="2293395"/>
            <a:ext cx="22352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3615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6578" y="463135"/>
            <a:ext cx="1663762" cy="133100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0730" y="540327"/>
            <a:ext cx="1804829" cy="135362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0888" y="4054676"/>
            <a:ext cx="1544102" cy="115807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2203" y="2248679"/>
            <a:ext cx="1048750" cy="1398333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29077" y="4212394"/>
            <a:ext cx="1580340" cy="118525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289628" y="2385022"/>
            <a:ext cx="1437428" cy="1078071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71201" y="2205344"/>
            <a:ext cx="2541907" cy="2599678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62221" y="322118"/>
            <a:ext cx="1683327" cy="1683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7791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22528" y="1461074"/>
            <a:ext cx="4530828" cy="339812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8309" y="1461074"/>
            <a:ext cx="4530828" cy="3398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8279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58045" y="2049087"/>
            <a:ext cx="3993574" cy="2995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6780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442972" y="5081705"/>
            <a:ext cx="9875520" cy="1356360"/>
          </a:xfrm>
        </p:spPr>
        <p:txBody>
          <a:bodyPr/>
          <a:lstStyle/>
          <a:p>
            <a:r>
              <a:rPr lang="cs-CZ" dirty="0" smtClean="0"/>
              <a:t>Pracovní list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67150" y="3971003"/>
            <a:ext cx="1368597" cy="182479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0051" y="426902"/>
            <a:ext cx="2046513" cy="1534885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88858" y="3164604"/>
            <a:ext cx="1433762" cy="1911684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463" y="482787"/>
            <a:ext cx="1972000" cy="1479000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30534" y="2372473"/>
            <a:ext cx="2291082" cy="234315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680" y="849634"/>
            <a:ext cx="2175164" cy="1631373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29530" y="1556787"/>
            <a:ext cx="2175164" cy="163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4292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</a:p>
          <a:p>
            <a:r>
              <a:rPr lang="cs-CZ" dirty="0" smtClean="0"/>
              <a:t>Fotografie  a obrázky z archivu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>
                <a:latin typeface="Calibri" panose="020F0502020204030204" pitchFamily="34" charset="0"/>
              </a:rPr>
              <a:t>Integrovaný blok</a:t>
            </a:r>
            <a:r>
              <a:rPr lang="cs-CZ" sz="2800" dirty="0" smtClean="0">
                <a:latin typeface="Calibri" panose="020F0502020204030204" pitchFamily="34" charset="0"/>
              </a:rPr>
              <a:t>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šest pracovních listů 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s jednoduchým interaktivním úkolem. </a:t>
            </a:r>
            <a:b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dokáže přijímat pobyt v MŠ, za pomoci kamarádů zvládne odloučení od rodičů, dítě dokáže logicky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určit,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 do dané skupiny prvků patří a nepatří.</a:t>
            </a:r>
            <a:endParaRPr lang="cs-CZ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750706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2. snímek – na snímku je fotografie – děti popisují, co na </a:t>
            </a:r>
            <a:r>
              <a:rPr lang="cs-CZ" dirty="0" smtClean="0"/>
              <a:t>ní </a:t>
            </a:r>
            <a:r>
              <a:rPr lang="cs-CZ" dirty="0" smtClean="0"/>
              <a:t>vidí. Rozhovor na téma „kam pojedeme“, vzpomínají, co si berou s sebou na výlet</a:t>
            </a:r>
          </a:p>
          <a:p>
            <a:r>
              <a:rPr lang="cs-CZ" dirty="0" smtClean="0"/>
              <a:t>3. – 5. snímek –</a:t>
            </a:r>
            <a:r>
              <a:rPr lang="cs-CZ" dirty="0"/>
              <a:t> </a:t>
            </a:r>
            <a:r>
              <a:rPr lang="cs-CZ" dirty="0" smtClean="0"/>
              <a:t>děti vybírají z předložených obrázků, co s maminkou dají do kufru – co tam patří a nepatří</a:t>
            </a:r>
          </a:p>
          <a:p>
            <a:r>
              <a:rPr lang="cs-CZ" dirty="0" smtClean="0"/>
              <a:t>6. snímek – děti si prohlížejí obrázky, povídají, co děti na obrázku v přírodě dělaly a přemýšlejí, co by na  pobytu v přírodě ještě dělat mohly</a:t>
            </a:r>
          </a:p>
          <a:p>
            <a:r>
              <a:rPr lang="cs-CZ" dirty="0" smtClean="0"/>
              <a:t>7. snímek – rozloučení</a:t>
            </a:r>
          </a:p>
          <a:p>
            <a:r>
              <a:rPr lang="cs-CZ" dirty="0" smtClean="0"/>
              <a:t>8. snímek – pracovní list, děti </a:t>
            </a:r>
            <a:r>
              <a:rPr lang="cs-CZ" dirty="0" smtClean="0"/>
              <a:t>rozstříhají </a:t>
            </a:r>
            <a:r>
              <a:rPr lang="cs-CZ" dirty="0" smtClean="0"/>
              <a:t>obrázky a pracují souběžně s učitelem na magnetické tabulce z </a:t>
            </a:r>
            <a:r>
              <a:rPr lang="cs-CZ" dirty="0" err="1" smtClean="0"/>
              <a:t>KUMUČe</a:t>
            </a:r>
            <a:endParaRPr lang="cs-CZ" dirty="0" smtClean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677334" y="1510725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</p:txBody>
      </p:sp>
    </p:spTree>
    <p:extLst>
      <p:ext uri="{BB962C8B-B14F-4D97-AF65-F5344CB8AC3E}">
        <p14:creationId xmlns:p14="http://schemas.microsoft.com/office/powerpoint/2010/main" xmlns="" val="1706039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14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6"/>
            <a:ext cx="7234991" cy="3610016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5721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Modro-zelená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Základ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TM03457444[[fn=Základna]]</Template>
  <TotalTime>0</TotalTime>
  <Words>396</Words>
  <Application>Microsoft Office PowerPoint</Application>
  <PresentationFormat>Vlastní</PresentationFormat>
  <Paragraphs>63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Základ</vt:lpstr>
      <vt:lpstr>Ozdravný pobyt – Co si vezmu do kufru</vt:lpstr>
      <vt:lpstr>Snímek 2</vt:lpstr>
      <vt:lpstr>Snímek 3</vt:lpstr>
      <vt:lpstr>Snímek 4</vt:lpstr>
      <vt:lpstr>Snímek 5</vt:lpstr>
      <vt:lpstr>Snímek 6</vt:lpstr>
      <vt:lpstr>Snímek 7</vt:lpstr>
      <vt:lpstr>Pracovní list</vt:lpstr>
      <vt:lpstr>Použité odkazy</vt:lpstr>
      <vt:lpstr>Metodický pokyn Integrovaný blok: Dítě a jeho psychika</vt:lpstr>
      <vt:lpstr>Studijní materiály </vt:lpstr>
      <vt:lpstr>Práce s interaktivním materiálem</vt:lpstr>
      <vt:lpstr>Prvky polytechnické výchovy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2015-03-26T19:04:42Z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