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7"/>
  </p:notesMasterIdLst>
  <p:handoutMasterIdLst>
    <p:handoutMasterId r:id="rId18"/>
  </p:handoutMasterIdLst>
  <p:sldIdLst>
    <p:sldId id="272" r:id="rId3"/>
    <p:sldId id="309" r:id="rId4"/>
    <p:sldId id="312" r:id="rId5"/>
    <p:sldId id="321" r:id="rId6"/>
    <p:sldId id="322" r:id="rId7"/>
    <p:sldId id="310" r:id="rId8"/>
    <p:sldId id="318" r:id="rId9"/>
    <p:sldId id="319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  <p15:guide id="4" orient="horz" pos="23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76" autoAdjust="0"/>
    <p:restoredTop sz="94660" autoAdjust="0"/>
  </p:normalViewPr>
  <p:slideViewPr>
    <p:cSldViewPr snapToGrid="0">
      <p:cViewPr varScale="1">
        <p:scale>
          <a:sx n="74" d="100"/>
          <a:sy n="74" d="100"/>
        </p:scale>
        <p:origin x="630" y="72"/>
      </p:cViewPr>
      <p:guideLst>
        <p:guide pos="3840"/>
        <p:guide orient="horz" pos="2160"/>
        <p:guide orient="horz" pos="2260"/>
        <p:guide orient="horz" pos="2360"/>
      </p:guideLst>
    </p:cSldViewPr>
  </p:slideViewPr>
  <p:outlineViewPr>
    <p:cViewPr>
      <p:scale>
        <a:sx n="33" d="100"/>
        <a:sy n="33" d="100"/>
      </p:scale>
      <p:origin x="0" y="2532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2.emf"/><Relationship Id="rId4" Type="http://schemas.openxmlformats.org/officeDocument/2006/relationships/oleObject" Target="../embeddings/Dokument_aplikace_Microsoft_Word_97_20031.doc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3.emf"/><Relationship Id="rId4" Type="http://schemas.openxmlformats.org/officeDocument/2006/relationships/oleObject" Target="../embeddings/Dokument_aplikace_Microsoft_Word_97_20032.doc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jpeg"/><Relationship Id="rId18" Type="http://schemas.openxmlformats.org/officeDocument/2006/relationships/image" Target="../media/image4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4.jpeg"/><Relationship Id="rId17" Type="http://schemas.openxmlformats.org/officeDocument/2006/relationships/image" Target="../media/image39.jpeg"/><Relationship Id="rId2" Type="http://schemas.openxmlformats.org/officeDocument/2006/relationships/image" Target="../media/image24.jpeg"/><Relationship Id="rId16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5" Type="http://schemas.openxmlformats.org/officeDocument/2006/relationships/image" Target="../media/image37.jpeg"/><Relationship Id="rId10" Type="http://schemas.openxmlformats.org/officeDocument/2006/relationships/image" Target="../media/image32.jpeg"/><Relationship Id="rId19" Type="http://schemas.openxmlformats.org/officeDocument/2006/relationships/image" Target="../media/image41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Relationship Id="rId14" Type="http://schemas.openxmlformats.org/officeDocument/2006/relationships/image" Target="../media/image3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13" Type="http://schemas.openxmlformats.org/officeDocument/2006/relationships/image" Target="../media/image53.jpeg"/><Relationship Id="rId18" Type="http://schemas.openxmlformats.org/officeDocument/2006/relationships/image" Target="../media/image5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12" Type="http://schemas.openxmlformats.org/officeDocument/2006/relationships/image" Target="../media/image52.jpeg"/><Relationship Id="rId17" Type="http://schemas.openxmlformats.org/officeDocument/2006/relationships/image" Target="../media/image57.jpeg"/><Relationship Id="rId2" Type="http://schemas.openxmlformats.org/officeDocument/2006/relationships/image" Target="../media/image42.jpeg"/><Relationship Id="rId16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11" Type="http://schemas.openxmlformats.org/officeDocument/2006/relationships/image" Target="../media/image51.jpeg"/><Relationship Id="rId5" Type="http://schemas.openxmlformats.org/officeDocument/2006/relationships/image" Target="../media/image45.jpeg"/><Relationship Id="rId15" Type="http://schemas.openxmlformats.org/officeDocument/2006/relationships/image" Target="../media/image55.jpeg"/><Relationship Id="rId10" Type="http://schemas.openxmlformats.org/officeDocument/2006/relationships/image" Target="../media/image50.jpeg"/><Relationship Id="rId19" Type="http://schemas.openxmlformats.org/officeDocument/2006/relationships/image" Target="../media/image59.jpeg"/><Relationship Id="rId4" Type="http://schemas.openxmlformats.org/officeDocument/2006/relationships/image" Target="../media/image44.jpeg"/><Relationship Id="rId9" Type="http://schemas.openxmlformats.org/officeDocument/2006/relationships/image" Target="../media/image49.jpeg"/><Relationship Id="rId14" Type="http://schemas.openxmlformats.org/officeDocument/2006/relationships/image" Target="../media/image5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13" Type="http://schemas.openxmlformats.org/officeDocument/2006/relationships/image" Target="../media/image71.jpeg"/><Relationship Id="rId18" Type="http://schemas.openxmlformats.org/officeDocument/2006/relationships/image" Target="../media/image76.jpeg"/><Relationship Id="rId3" Type="http://schemas.openxmlformats.org/officeDocument/2006/relationships/image" Target="../media/image61.jpeg"/><Relationship Id="rId7" Type="http://schemas.openxmlformats.org/officeDocument/2006/relationships/image" Target="../media/image65.jpeg"/><Relationship Id="rId12" Type="http://schemas.openxmlformats.org/officeDocument/2006/relationships/image" Target="../media/image70.jpeg"/><Relationship Id="rId17" Type="http://schemas.openxmlformats.org/officeDocument/2006/relationships/image" Target="../media/image75.jpeg"/><Relationship Id="rId2" Type="http://schemas.openxmlformats.org/officeDocument/2006/relationships/image" Target="../media/image60.jpeg"/><Relationship Id="rId16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eg"/><Relationship Id="rId11" Type="http://schemas.openxmlformats.org/officeDocument/2006/relationships/image" Target="../media/image69.jpeg"/><Relationship Id="rId5" Type="http://schemas.openxmlformats.org/officeDocument/2006/relationships/image" Target="../media/image63.jpeg"/><Relationship Id="rId15" Type="http://schemas.openxmlformats.org/officeDocument/2006/relationships/image" Target="../media/image73.jpeg"/><Relationship Id="rId10" Type="http://schemas.openxmlformats.org/officeDocument/2006/relationships/image" Target="../media/image68.jpeg"/><Relationship Id="rId19" Type="http://schemas.openxmlformats.org/officeDocument/2006/relationships/image" Target="../media/image77.jpeg"/><Relationship Id="rId4" Type="http://schemas.openxmlformats.org/officeDocument/2006/relationships/image" Target="../media/image62.jpeg"/><Relationship Id="rId9" Type="http://schemas.openxmlformats.org/officeDocument/2006/relationships/image" Target="../media/image67.jpeg"/><Relationship Id="rId14" Type="http://schemas.openxmlformats.org/officeDocument/2006/relationships/image" Target="../media/image7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OBRYSY  DOPRAVNÍCH  </a:t>
            </a:r>
            <a:r>
              <a:rPr lang="cs-CZ" sz="2800" dirty="0" err="1" smtClean="0"/>
              <a:t>pROSTŘEDKŮ</a:t>
            </a:r>
            <a:r>
              <a:rPr lang="cs-CZ" sz="2800" dirty="0" smtClean="0"/>
              <a:t> III.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Jarmila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14885"/>
            <a:ext cx="9872871" cy="5081116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755" y="3530877"/>
            <a:ext cx="1863745" cy="1301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210" y="1755441"/>
            <a:ext cx="1831712" cy="139780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755" y="4603988"/>
            <a:ext cx="1863745" cy="121434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406" y="3339117"/>
            <a:ext cx="1863745" cy="11298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6" y="2055388"/>
            <a:ext cx="1863745" cy="10978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03" y="1970937"/>
            <a:ext cx="1863745" cy="11823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8" y="3616784"/>
            <a:ext cx="1863745" cy="11298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686" y="2397204"/>
            <a:ext cx="1863745" cy="121143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904" y="4746680"/>
            <a:ext cx="1863745" cy="1071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81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45029"/>
            <a:ext cx="9872871" cy="5050971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0408" y="1876276"/>
            <a:ext cx="1863745" cy="12871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970" y="3467007"/>
            <a:ext cx="1863745" cy="13395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4824" y="3560194"/>
            <a:ext cx="1863745" cy="12463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4314" y="1991187"/>
            <a:ext cx="1863745" cy="1272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945" y="3353025"/>
            <a:ext cx="1863745" cy="11444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6025" y="1991187"/>
            <a:ext cx="1863745" cy="13453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072" y="2049064"/>
            <a:ext cx="1863745" cy="11036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7693" y="4810474"/>
            <a:ext cx="1863745" cy="116192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624" y="4912744"/>
            <a:ext cx="1863745" cy="115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3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46689"/>
              </p:ext>
            </p:extLst>
          </p:nvPr>
        </p:nvGraphicFramePr>
        <p:xfrm>
          <a:off x="2018125" y="999310"/>
          <a:ext cx="8164513" cy="5030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" name="Document" r:id="rId4" imgW="9610914" imgH="5921348" progId="Word.Document.8">
                  <p:embed/>
                </p:oleObj>
              </mc:Choice>
              <mc:Fallback>
                <p:oleObj name="Document" r:id="rId4" imgW="9610914" imgH="592134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18125" y="999310"/>
                        <a:ext cx="8164513" cy="50307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616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8898906"/>
              </p:ext>
            </p:extLst>
          </p:nvPr>
        </p:nvGraphicFramePr>
        <p:xfrm>
          <a:off x="2042422" y="1073452"/>
          <a:ext cx="8531225" cy="49401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6" name="Document" r:id="rId4" imgW="9610914" imgH="5667298" progId="Word.Document.8">
                  <p:embed/>
                </p:oleObj>
              </mc:Choice>
              <mc:Fallback>
                <p:oleObj name="Document" r:id="rId4" imgW="9610914" imgH="566729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42422" y="1073452"/>
                        <a:ext cx="8531225" cy="49401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9987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045" y="1449330"/>
            <a:ext cx="1310446" cy="90566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690" y="1449330"/>
            <a:ext cx="1325006" cy="8037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139" y="1480001"/>
            <a:ext cx="1295885" cy="9056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467" y="1504282"/>
            <a:ext cx="1325006" cy="861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6916" y="1523683"/>
            <a:ext cx="1325006" cy="861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741" y="1521190"/>
            <a:ext cx="1325006" cy="7833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204" y="2761396"/>
            <a:ext cx="1325006" cy="88527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461" y="2761396"/>
            <a:ext cx="1325006" cy="9056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395" y="2735264"/>
            <a:ext cx="1325006" cy="7629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467" y="2794884"/>
            <a:ext cx="1325006" cy="8183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8821" y="2762305"/>
            <a:ext cx="1188138" cy="9056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8730" y="2671198"/>
            <a:ext cx="1325006" cy="82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8551" y="4073462"/>
            <a:ext cx="1325006" cy="8037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837" y="4082406"/>
            <a:ext cx="1325006" cy="8415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647" y="4022500"/>
            <a:ext cx="1260940" cy="9056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1559" y="4027591"/>
            <a:ext cx="1325006" cy="8124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675" y="3981503"/>
            <a:ext cx="1255116" cy="9056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568" y="4054453"/>
            <a:ext cx="1325006" cy="780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37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807" y="1448146"/>
            <a:ext cx="1310446" cy="90566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9350" y="1474422"/>
            <a:ext cx="1325006" cy="8037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537" y="1474422"/>
            <a:ext cx="1295885" cy="9056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765" y="1506622"/>
            <a:ext cx="1325006" cy="861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205" y="1457757"/>
            <a:ext cx="1325006" cy="861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5190" y="1536384"/>
            <a:ext cx="1325006" cy="7833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547" y="2513924"/>
            <a:ext cx="1325006" cy="9056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0209" y="2506441"/>
            <a:ext cx="1325006" cy="8852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8487" y="2628749"/>
            <a:ext cx="1325006" cy="7629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765" y="2579981"/>
            <a:ext cx="1325006" cy="8183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5727" y="2477573"/>
            <a:ext cx="1188138" cy="9056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5190" y="2545775"/>
            <a:ext cx="1325006" cy="82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585" y="3718591"/>
            <a:ext cx="1325006" cy="8037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252" y="3699663"/>
            <a:ext cx="1325006" cy="8415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3773" y="3699663"/>
            <a:ext cx="1260940" cy="9056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5" y="3781377"/>
            <a:ext cx="1325006" cy="8124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818" y="3824884"/>
            <a:ext cx="1325006" cy="78044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0135" y="3699663"/>
            <a:ext cx="1255116" cy="90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86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774" y="1316237"/>
            <a:ext cx="1310446" cy="90566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774" y="2483636"/>
            <a:ext cx="1325006" cy="8852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895" y="2483636"/>
            <a:ext cx="1325006" cy="9056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3821" y="2626329"/>
            <a:ext cx="1325006" cy="7629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895" y="1418161"/>
            <a:ext cx="1325006" cy="80374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3821" y="1427653"/>
            <a:ext cx="1295885" cy="90566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5" y="1437145"/>
            <a:ext cx="1325006" cy="861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4419" y="1418161"/>
            <a:ext cx="1325006" cy="8619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9619" y="1457474"/>
            <a:ext cx="1325006" cy="7833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747" y="2550614"/>
            <a:ext cx="1325006" cy="8183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5673" y="2523336"/>
            <a:ext cx="1188138" cy="9056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9619" y="2522949"/>
            <a:ext cx="1325006" cy="82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450" y="3750708"/>
            <a:ext cx="1325006" cy="8037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1376" y="3655111"/>
            <a:ext cx="1325006" cy="8415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128" y="3656952"/>
            <a:ext cx="1260940" cy="9056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5" y="3741972"/>
            <a:ext cx="1325006" cy="8124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957" y="3656952"/>
            <a:ext cx="1255116" cy="9056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554" y="3762357"/>
            <a:ext cx="1325006" cy="780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93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Nakreslené a oskenované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Popis</a:t>
            </a:r>
          </a:p>
          <a:p>
            <a:pPr>
              <a:spcBef>
                <a:spcPts val="1000"/>
              </a:spcBef>
            </a:pPr>
            <a:r>
              <a:rPr lang="cs-CZ" sz="2000" dirty="0">
                <a:cs typeface="Times New Roman" panose="02020603050405020304" pitchFamily="18" charset="0"/>
              </a:rPr>
              <a:t>Prezentace v </a:t>
            </a:r>
            <a:r>
              <a:rPr lang="cs-CZ" sz="2000" dirty="0" smtClean="0">
                <a:cs typeface="Times New Roman" panose="02020603050405020304" pitchFamily="18" charset="0"/>
              </a:rPr>
              <a:t>PowerPointu </a:t>
            </a:r>
            <a:r>
              <a:rPr lang="cs-CZ" sz="2000" smtClean="0">
                <a:cs typeface="Times New Roman" panose="02020603050405020304" pitchFamily="18" charset="0"/>
              </a:rPr>
              <a:t>obsahuje 7 </a:t>
            </a:r>
            <a:r>
              <a:rPr lang="cs-CZ" sz="2000" dirty="0" smtClean="0">
                <a:cs typeface="Times New Roman" panose="02020603050405020304" pitchFamily="18" charset="0"/>
              </a:rPr>
              <a:t>pracovních listů </a:t>
            </a:r>
            <a:r>
              <a:rPr lang="cs-CZ" sz="2000" dirty="0">
                <a:cs typeface="Times New Roman" panose="02020603050405020304" pitchFamily="18" charset="0"/>
              </a:rPr>
              <a:t>s </a:t>
            </a:r>
            <a:r>
              <a:rPr lang="cs-CZ" sz="2000" dirty="0" smtClean="0">
                <a:cs typeface="Times New Roman" panose="02020603050405020304" pitchFamily="18" charset="0"/>
              </a:rPr>
              <a:t>jednoduchými interaktivními úkoly.  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Součástí prezentace jsou </a:t>
            </a:r>
            <a:r>
              <a:rPr lang="cs-CZ" sz="2000" dirty="0">
                <a:cs typeface="Times New Roman" panose="02020603050405020304" pitchFamily="18" charset="0"/>
              </a:rPr>
              <a:t>2 pracovní listy (k tisku) na samostatnou práci dětí u </a:t>
            </a:r>
            <a:r>
              <a:rPr lang="cs-CZ" sz="2000" dirty="0" smtClean="0">
                <a:cs typeface="Times New Roman" panose="02020603050405020304" pitchFamily="18" charset="0"/>
              </a:rPr>
              <a:t>stolků a dále </a:t>
            </a:r>
            <a:r>
              <a:rPr lang="cs-CZ" sz="2000" dirty="0">
                <a:cs typeface="Times New Roman" panose="02020603050405020304" pitchFamily="18" charset="0"/>
              </a:rPr>
              <a:t>3 </a:t>
            </a:r>
            <a:r>
              <a:rPr lang="cs-CZ" sz="2000" dirty="0" smtClean="0">
                <a:cs typeface="Times New Roman" panose="02020603050405020304" pitchFamily="18" charset="0"/>
              </a:rPr>
              <a:t>pracovní listy (k rozstříhání) k práci na magnetických tabulkách z KUMUČe. </a:t>
            </a:r>
            <a:endParaRPr lang="cs-CZ" sz="2000" dirty="0"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cs typeface="Times New Roman" panose="02020603050405020304" pitchFamily="18" charset="0"/>
              </a:rPr>
              <a:t>a cíle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Dítě dokáže samostatně splnit jednoduchý úkol. Dokáže samostatně pracovat podle pokynů. Dokáže </a:t>
            </a:r>
            <a:r>
              <a:rPr lang="cs-CZ" sz="2000" dirty="0">
                <a:cs typeface="Times New Roman" panose="02020603050405020304" pitchFamily="18" charset="0"/>
              </a:rPr>
              <a:t>přiřazovat prvky, které k sobě logicky </a:t>
            </a:r>
            <a:r>
              <a:rPr lang="cs-CZ" sz="2000" dirty="0" smtClean="0">
                <a:cs typeface="Times New Roman" panose="02020603050405020304" pitchFamily="18" charset="0"/>
              </a:rPr>
              <a:t>patří. Má základní znalosti o dopravních prostředcích, o místě jejich pohybu a funkčnosti.</a:t>
            </a:r>
            <a:endParaRPr lang="cs-CZ" sz="2000" dirty="0"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8357" y="1727557"/>
            <a:ext cx="10538534" cy="3524813"/>
          </a:xfrm>
        </p:spPr>
        <p:txBody>
          <a:bodyPr>
            <a:normAutofit lnSpcReduction="10000"/>
          </a:bodyPr>
          <a:lstStyle/>
          <a:p>
            <a:r>
              <a:rPr lang="cs-CZ" sz="1900" b="1" dirty="0" smtClean="0"/>
              <a:t>2. - 3. snímek: </a:t>
            </a:r>
            <a:r>
              <a:rPr lang="cs-CZ" sz="1900" dirty="0" smtClean="0"/>
              <a:t>Každý list obsahuje několik obrázků dopravních prostředků. Děti </a:t>
            </a:r>
            <a:r>
              <a:rPr lang="cs-CZ" sz="1900" dirty="0"/>
              <a:t>obrázky popisují, </a:t>
            </a:r>
            <a:r>
              <a:rPr lang="cs-CZ" sz="1900" dirty="0" smtClean="0"/>
              <a:t>pojmenovávají, určují, kde se dopravní prostředky pohybují, kdo je řídí, koho nebo co vozí apod. </a:t>
            </a:r>
          </a:p>
          <a:p>
            <a:pPr algn="just"/>
            <a:r>
              <a:rPr lang="cs-CZ" sz="1900" b="1" dirty="0" smtClean="0"/>
              <a:t>4- 5. snímek: </a:t>
            </a:r>
            <a:r>
              <a:rPr lang="cs-CZ" sz="1900" dirty="0" smtClean="0"/>
              <a:t>Každý list obsahuje několik obrázků dopravních prostředků  s úkolem. Děti vybírají pro jednotlivé dopravní prostředky podle jejich tvaru správnou garáž (černý obrázek) – perem přiřadí obrázek dopravního prostředku ke  garáži. </a:t>
            </a:r>
          </a:p>
          <a:p>
            <a:pPr algn="just"/>
            <a:r>
              <a:rPr lang="cs-CZ" sz="1900" b="1" dirty="0" smtClean="0"/>
              <a:t>6. – 8. snímek: </a:t>
            </a:r>
            <a:r>
              <a:rPr lang="cs-CZ" sz="1900" dirty="0" smtClean="0"/>
              <a:t>pracovní listy s obrázky, které si děti rozstříhají </a:t>
            </a:r>
            <a:r>
              <a:rPr lang="cs-CZ" sz="1900" dirty="0"/>
              <a:t>a </a:t>
            </a:r>
            <a:r>
              <a:rPr lang="cs-CZ" sz="1900" dirty="0" smtClean="0"/>
              <a:t>pracují podle pokynů na magnetické tabulce z KUMUČe – např.:  </a:t>
            </a:r>
            <a:r>
              <a:rPr lang="cs-CZ" sz="1900" b="1" dirty="0" smtClean="0"/>
              <a:t>a)</a:t>
            </a:r>
            <a:r>
              <a:rPr lang="cs-CZ" sz="1900" dirty="0" smtClean="0"/>
              <a:t> obrázky barevných dopravních prostředků poskládej pod sebe na levou stranu tabulky, na pravou stranu tabulky vyhledej správný obrys nebo garáž </a:t>
            </a:r>
            <a:r>
              <a:rPr lang="cs-CZ" sz="1900" b="1" dirty="0" smtClean="0"/>
              <a:t>b) </a:t>
            </a:r>
            <a:r>
              <a:rPr lang="cs-CZ" sz="1900" dirty="0" smtClean="0"/>
              <a:t>vyhledej dopravní prostředky, které jezdí po silnici, které létají…., </a:t>
            </a:r>
            <a:r>
              <a:rPr lang="cs-CZ" sz="1900" b="1" dirty="0" smtClean="0"/>
              <a:t>c)</a:t>
            </a:r>
            <a:r>
              <a:rPr lang="cs-CZ" sz="1900" dirty="0" smtClean="0"/>
              <a:t> vyhledej dopravní prostředky, které přepravují náklad, které přepravují osoby, které můžeme vidět při práci na stavbě, při práci na poli  apod., </a:t>
            </a:r>
            <a:r>
              <a:rPr lang="cs-CZ" sz="1900" b="1" dirty="0" smtClean="0"/>
              <a:t>d)</a:t>
            </a:r>
            <a:r>
              <a:rPr lang="cs-CZ" sz="1900" dirty="0" smtClean="0"/>
              <a:t> procvičování – přiřazování, vytváření skupin prvků, přepočítávání </a:t>
            </a:r>
            <a:r>
              <a:rPr lang="cs-CZ" sz="1900" b="1" dirty="0" smtClean="0"/>
              <a:t>e)</a:t>
            </a:r>
            <a:r>
              <a:rPr lang="cs-CZ" sz="1900" dirty="0" smtClean="0"/>
              <a:t> vytleskávání slabik, určování písmene na začátku slova a na konci, básně a říkadla doplněná pohybem apod.</a:t>
            </a:r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492</Words>
  <Application>Microsoft Office PowerPoint</Application>
  <PresentationFormat>Širokoúhlá obrazovka</PresentationFormat>
  <Paragraphs>63</Paragraphs>
  <Slides>14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Arial</vt:lpstr>
      <vt:lpstr>Calibri</vt:lpstr>
      <vt:lpstr>Century Gothic</vt:lpstr>
      <vt:lpstr>Corbel</vt:lpstr>
      <vt:lpstr>Times New Roman</vt:lpstr>
      <vt:lpstr>Základ</vt:lpstr>
      <vt:lpstr>Document</vt:lpstr>
      <vt:lpstr>OBRYSY  DOPRAVNÍCH  pROSTŘEDKŮ III.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2015-02-24T14:45:11Z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