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41" r:id="rId2"/>
  </p:sldMasterIdLst>
  <p:notesMasterIdLst>
    <p:notesMasterId r:id="rId15"/>
  </p:notesMasterIdLst>
  <p:handoutMasterIdLst>
    <p:handoutMasterId r:id="rId16"/>
  </p:handoutMasterIdLst>
  <p:sldIdLst>
    <p:sldId id="272" r:id="rId3"/>
    <p:sldId id="309" r:id="rId4"/>
    <p:sldId id="312" r:id="rId5"/>
    <p:sldId id="313" r:id="rId6"/>
    <p:sldId id="314" r:id="rId7"/>
    <p:sldId id="315" r:id="rId8"/>
    <p:sldId id="275" r:id="rId9"/>
    <p:sldId id="276" r:id="rId10"/>
    <p:sldId id="277" r:id="rId11"/>
    <p:sldId id="278" r:id="rId12"/>
    <p:sldId id="287" r:id="rId13"/>
    <p:sldId id="2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orient="horz" pos="2260" userDrawn="1">
          <p15:clr>
            <a:srgbClr val="A4A3A4"/>
          </p15:clr>
        </p15:guide>
        <p15:guide id="4" orient="horz" pos="23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94660" autoAdjust="0"/>
  </p:normalViewPr>
  <p:slideViewPr>
    <p:cSldViewPr snapToGrid="0">
      <p:cViewPr varScale="1">
        <p:scale>
          <a:sx n="74" d="100"/>
          <a:sy n="74" d="100"/>
        </p:scale>
        <p:origin x="630" y="72"/>
      </p:cViewPr>
      <p:guideLst>
        <p:guide pos="3840"/>
        <p:guide orient="horz" pos="2160"/>
        <p:guide orient="horz" pos="2260"/>
        <p:guide orient="horz" pos="2360"/>
      </p:guideLst>
    </p:cSldViewPr>
  </p:slideViewPr>
  <p:outlineViewPr>
    <p:cViewPr>
      <p:scale>
        <a:sx n="33" d="100"/>
        <a:sy n="33" d="100"/>
      </p:scale>
      <p:origin x="0" y="253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24. 2. 2015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24. 2. 2015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4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526336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77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967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906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572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23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812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37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752708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80331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19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64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01006" y="549977"/>
            <a:ext cx="7766936" cy="164630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2800" dirty="0" smtClean="0"/>
              <a:t>OBRYSY  DOPRAVNÍCH  </a:t>
            </a:r>
            <a:r>
              <a:rPr lang="cs-CZ" sz="2800" dirty="0" err="1" smtClean="0"/>
              <a:t>pROSTŘEDKŮ</a:t>
            </a:r>
            <a:r>
              <a:rPr lang="cs-CZ" sz="2800" dirty="0" smtClean="0"/>
              <a:t> IV.</a:t>
            </a:r>
            <a:endParaRPr lang="cs-CZ" sz="28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1006" y="2350822"/>
            <a:ext cx="7766936" cy="1096899"/>
          </a:xfrm>
        </p:spPr>
        <p:txBody>
          <a:bodyPr/>
          <a:lstStyle/>
          <a:p>
            <a:r>
              <a:rPr lang="cs-CZ" cap="none" dirty="0" smtClean="0"/>
              <a:t>Jarmila Svobodová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1014885"/>
            <a:ext cx="9872871" cy="5081116"/>
          </a:xfrm>
        </p:spPr>
        <p:txBody>
          <a:bodyPr/>
          <a:lstStyle/>
          <a:p>
            <a:r>
              <a:rPr lang="cs-CZ" b="1" dirty="0" smtClean="0"/>
              <a:t>Pojmenuj, co vidíš.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755" y="3530877"/>
            <a:ext cx="1863745" cy="13017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210" y="1755441"/>
            <a:ext cx="1831712" cy="139780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755" y="4603988"/>
            <a:ext cx="1863745" cy="121434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406" y="3339117"/>
            <a:ext cx="1863745" cy="11298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066" y="2055388"/>
            <a:ext cx="1863745" cy="109786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203" y="1970937"/>
            <a:ext cx="1863745" cy="118231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068" y="3616784"/>
            <a:ext cx="1863745" cy="112989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8686" y="2397204"/>
            <a:ext cx="1863745" cy="1211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904" y="4746680"/>
            <a:ext cx="1863745" cy="107165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468" y="3769184"/>
            <a:ext cx="1863745" cy="112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81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1045029"/>
            <a:ext cx="9872871" cy="5050971"/>
          </a:xfrm>
        </p:spPr>
        <p:txBody>
          <a:bodyPr/>
          <a:lstStyle/>
          <a:p>
            <a:r>
              <a:rPr lang="cs-CZ" b="1" dirty="0" smtClean="0"/>
              <a:t>Pojmenuj, co vidíš.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408" y="1876276"/>
            <a:ext cx="1863745" cy="128714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70" y="3467007"/>
            <a:ext cx="1863745" cy="133956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824" y="3560194"/>
            <a:ext cx="1863745" cy="124638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314" y="1991187"/>
            <a:ext cx="1863745" cy="12725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945" y="3353025"/>
            <a:ext cx="1863745" cy="114445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6025" y="1991187"/>
            <a:ext cx="1863745" cy="134539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072" y="2049064"/>
            <a:ext cx="1863745" cy="1103687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7693" y="4810474"/>
            <a:ext cx="1863745" cy="1161929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24" y="4912744"/>
            <a:ext cx="1863745" cy="115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93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91" y="329812"/>
            <a:ext cx="1863745" cy="127258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31"/>
          <a:stretch/>
        </p:blipFill>
        <p:spPr>
          <a:xfrm>
            <a:off x="1109824" y="2014884"/>
            <a:ext cx="1258601" cy="43915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35" r="20537"/>
          <a:stretch/>
        </p:blipFill>
        <p:spPr>
          <a:xfrm>
            <a:off x="9774216" y="1832322"/>
            <a:ext cx="1429555" cy="439150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5" r="42531"/>
          <a:stretch/>
        </p:blipFill>
        <p:spPr>
          <a:xfrm>
            <a:off x="7732238" y="577593"/>
            <a:ext cx="1262130" cy="439150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57" r="62122"/>
          <a:stretch/>
        </p:blipFill>
        <p:spPr>
          <a:xfrm>
            <a:off x="2922072" y="577593"/>
            <a:ext cx="1081827" cy="439150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908"/>
          <a:stretch/>
        </p:blipFill>
        <p:spPr>
          <a:xfrm>
            <a:off x="4887189" y="577593"/>
            <a:ext cx="1420846" cy="439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4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66" y="393114"/>
            <a:ext cx="1863745" cy="112989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98"/>
          <a:stretch/>
        </p:blipFill>
        <p:spPr>
          <a:xfrm>
            <a:off x="9773076" y="1991280"/>
            <a:ext cx="1522134" cy="423254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28" r="23063"/>
          <a:stretch/>
        </p:blipFill>
        <p:spPr>
          <a:xfrm>
            <a:off x="1056749" y="1693880"/>
            <a:ext cx="1236372" cy="423254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99" r="40188"/>
          <a:stretch/>
        </p:blipFill>
        <p:spPr>
          <a:xfrm>
            <a:off x="5914098" y="803244"/>
            <a:ext cx="901521" cy="423254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3" r="52997"/>
          <a:stretch/>
        </p:blipFill>
        <p:spPr>
          <a:xfrm>
            <a:off x="2622624" y="1101451"/>
            <a:ext cx="1326524" cy="423254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5" r="71856"/>
          <a:stretch/>
        </p:blipFill>
        <p:spPr>
          <a:xfrm>
            <a:off x="4593294" y="573418"/>
            <a:ext cx="746975" cy="423254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97"/>
          <a:stretch/>
        </p:blipFill>
        <p:spPr>
          <a:xfrm>
            <a:off x="7535784" y="779480"/>
            <a:ext cx="1284744" cy="423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59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59" y="381368"/>
            <a:ext cx="1863745" cy="121143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68" r="709"/>
          <a:stretch/>
        </p:blipFill>
        <p:spPr>
          <a:xfrm>
            <a:off x="7805395" y="381368"/>
            <a:ext cx="1644202" cy="470793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08" r="23303"/>
          <a:stretch/>
        </p:blipFill>
        <p:spPr>
          <a:xfrm>
            <a:off x="1271665" y="1698456"/>
            <a:ext cx="1249250" cy="470793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1" r="43298"/>
          <a:stretch/>
        </p:blipFill>
        <p:spPr>
          <a:xfrm>
            <a:off x="3239062" y="480797"/>
            <a:ext cx="1287887" cy="470793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40" r="61343"/>
          <a:stretch/>
        </p:blipFill>
        <p:spPr>
          <a:xfrm>
            <a:off x="10575047" y="1592802"/>
            <a:ext cx="1120462" cy="470793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440"/>
          <a:stretch/>
        </p:blipFill>
        <p:spPr>
          <a:xfrm>
            <a:off x="5124649" y="381368"/>
            <a:ext cx="1639613" cy="470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96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Nakreslené a oskenované obrázky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</a:t>
            </a:r>
            <a:r>
              <a:rPr lang="cs-CZ" sz="2800" dirty="0" smtClean="0">
                <a:latin typeface="Calibri" panose="020F0502020204030204" pitchFamily="34" charset="0"/>
              </a:rPr>
              <a:t>: 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sz="2000" b="1" dirty="0" smtClean="0">
                <a:cs typeface="Times New Roman" panose="02020603050405020304" pitchFamily="18" charset="0"/>
              </a:rPr>
              <a:t>Popis</a:t>
            </a:r>
          </a:p>
          <a:p>
            <a:pPr>
              <a:spcBef>
                <a:spcPts val="1000"/>
              </a:spcBef>
            </a:pPr>
            <a:r>
              <a:rPr lang="cs-CZ" sz="2000" dirty="0">
                <a:cs typeface="Times New Roman" panose="02020603050405020304" pitchFamily="18" charset="0"/>
              </a:rPr>
              <a:t>Prezentace v </a:t>
            </a:r>
            <a:r>
              <a:rPr lang="cs-CZ" sz="2000" dirty="0" smtClean="0">
                <a:cs typeface="Times New Roman" panose="02020603050405020304" pitchFamily="18" charset="0"/>
              </a:rPr>
              <a:t>PowerPointu obsahuje </a:t>
            </a:r>
            <a:r>
              <a:rPr lang="cs-CZ" sz="2000" dirty="0">
                <a:cs typeface="Times New Roman" panose="02020603050405020304" pitchFamily="18" charset="0"/>
              </a:rPr>
              <a:t>5</a:t>
            </a:r>
            <a:r>
              <a:rPr lang="cs-CZ" sz="2000" dirty="0" smtClean="0">
                <a:cs typeface="Times New Roman" panose="02020603050405020304" pitchFamily="18" charset="0"/>
              </a:rPr>
              <a:t> </a:t>
            </a:r>
            <a:r>
              <a:rPr lang="cs-CZ" sz="2000" dirty="0" smtClean="0">
                <a:cs typeface="Times New Roman" panose="02020603050405020304" pitchFamily="18" charset="0"/>
              </a:rPr>
              <a:t>pracovních listů </a:t>
            </a:r>
            <a:r>
              <a:rPr lang="cs-CZ" sz="2000" dirty="0">
                <a:cs typeface="Times New Roman" panose="02020603050405020304" pitchFamily="18" charset="0"/>
              </a:rPr>
              <a:t>s </a:t>
            </a:r>
            <a:r>
              <a:rPr lang="cs-CZ" sz="2000" dirty="0" smtClean="0">
                <a:cs typeface="Times New Roman" panose="02020603050405020304" pitchFamily="18" charset="0"/>
              </a:rPr>
              <a:t>jednoduchými interaktivními úkoly.  </a:t>
            </a:r>
            <a:endParaRPr lang="cs-CZ" sz="2000" dirty="0"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sz="2000" b="1" dirty="0" smtClean="0">
                <a:cs typeface="Times New Roman" panose="02020603050405020304" pitchFamily="18" charset="0"/>
              </a:rPr>
              <a:t>Očekávání </a:t>
            </a:r>
            <a:r>
              <a:rPr lang="cs-CZ" sz="2000" b="1" dirty="0">
                <a:cs typeface="Times New Roman" panose="02020603050405020304" pitchFamily="18" charset="0"/>
              </a:rPr>
              <a:t>a cíle</a:t>
            </a:r>
          </a:p>
          <a:p>
            <a:pPr>
              <a:spcBef>
                <a:spcPts val="1000"/>
              </a:spcBef>
            </a:pPr>
            <a:r>
              <a:rPr lang="cs-CZ" sz="2000" dirty="0" smtClean="0">
                <a:cs typeface="Times New Roman" panose="02020603050405020304" pitchFamily="18" charset="0"/>
              </a:rPr>
              <a:t>Dítě dokáže samostatně splnit jednoduchý úkol. Dokáže samostatně pracovat podle pokynů. Dokáže </a:t>
            </a:r>
            <a:r>
              <a:rPr lang="cs-CZ" sz="2000" dirty="0">
                <a:cs typeface="Times New Roman" panose="02020603050405020304" pitchFamily="18" charset="0"/>
              </a:rPr>
              <a:t>přiřazovat prvky, které k sobě logicky </a:t>
            </a:r>
            <a:r>
              <a:rPr lang="cs-CZ" sz="2000" dirty="0" smtClean="0">
                <a:cs typeface="Times New Roman" panose="02020603050405020304" pitchFamily="18" charset="0"/>
              </a:rPr>
              <a:t>patří. Má základní znalosti o dopravních prostředcích, o místě jejich pohybu a funkčnosti.</a:t>
            </a:r>
            <a:endParaRPr lang="cs-CZ" sz="2000" dirty="0"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interaktivním materiálem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8357" y="1727557"/>
            <a:ext cx="10538534" cy="3524813"/>
          </a:xfrm>
        </p:spPr>
        <p:txBody>
          <a:bodyPr>
            <a:normAutofit/>
          </a:bodyPr>
          <a:lstStyle/>
          <a:p>
            <a:pPr algn="just"/>
            <a:r>
              <a:rPr lang="cs-CZ" sz="1900" b="1" dirty="0" smtClean="0"/>
              <a:t>2. - 3. snímek: </a:t>
            </a:r>
            <a:r>
              <a:rPr lang="cs-CZ" sz="1900" dirty="0" smtClean="0"/>
              <a:t>Každý list obsahuje několik obrázků dopravních prostředků. Děti obrázky pojmenovávají, popisují, určují, kde se dopravní prostředky pohybují, kdo je řídí, koho nebo co vozí apod. </a:t>
            </a:r>
          </a:p>
          <a:p>
            <a:pPr algn="just"/>
            <a:r>
              <a:rPr lang="cs-CZ" sz="1900" b="1" dirty="0" smtClean="0"/>
              <a:t>4- </a:t>
            </a:r>
            <a:r>
              <a:rPr lang="cs-CZ" sz="1900" b="1" dirty="0" smtClean="0"/>
              <a:t>6. </a:t>
            </a:r>
            <a:r>
              <a:rPr lang="cs-CZ" sz="1900" b="1" dirty="0" smtClean="0"/>
              <a:t>snímek: </a:t>
            </a:r>
            <a:r>
              <a:rPr lang="cs-CZ" sz="1900" dirty="0" smtClean="0"/>
              <a:t>Každý list obsahuje </a:t>
            </a:r>
            <a:r>
              <a:rPr lang="cs-CZ" sz="1900" dirty="0" smtClean="0"/>
              <a:t>jednu skládanku dopravního prostředku.</a:t>
            </a:r>
          </a:p>
          <a:p>
            <a:pPr algn="just"/>
            <a:r>
              <a:rPr lang="cs-CZ" sz="1900" dirty="0" smtClean="0"/>
              <a:t>Využití </a:t>
            </a:r>
            <a:r>
              <a:rPr lang="cs-CZ" sz="1900" dirty="0" err="1" smtClean="0"/>
              <a:t>KUMUČe</a:t>
            </a:r>
            <a:r>
              <a:rPr lang="cs-CZ" sz="1900" dirty="0" smtClean="0"/>
              <a:t> – obrázky dopravních prostředků je možné vytisknout, rozstříhat a složit na </a:t>
            </a:r>
            <a:r>
              <a:rPr lang="cs-CZ" sz="1900" smtClean="0"/>
              <a:t>magnetické tabulce.</a:t>
            </a: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77334" y="1510725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</p:txBody>
      </p:sp>
    </p:spTree>
    <p:extLst>
      <p:ext uri="{BB962C8B-B14F-4D97-AF65-F5344CB8AC3E}">
        <p14:creationId xmlns:p14="http://schemas.microsoft.com/office/powerpoint/2010/main" val="170603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6"/>
            <a:ext cx="7234991" cy="3610016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72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">
  <a:themeElements>
    <a:clrScheme name="Modro-zelená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Zákla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TM03457444[[fn=Základna]]</Template>
  <TotalTime>0</TotalTime>
  <Words>330</Words>
  <Application>Microsoft Office PowerPoint</Application>
  <PresentationFormat>Širokoúhlá obrazovka</PresentationFormat>
  <Paragraphs>58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Arial</vt:lpstr>
      <vt:lpstr>Calibri</vt:lpstr>
      <vt:lpstr>Century Gothic</vt:lpstr>
      <vt:lpstr>Corbel</vt:lpstr>
      <vt:lpstr>Times New Roman</vt:lpstr>
      <vt:lpstr>Základ</vt:lpstr>
      <vt:lpstr>OBRYSY  DOPRAVNÍCH  pROSTŘEDKŮ IV.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Dítě a jeho psychika</vt:lpstr>
      <vt:lpstr>Studijní materiály </vt:lpstr>
      <vt:lpstr>Práce s interaktivním materiálem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2015-02-24T14:54:01Z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