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</p:sldMasterIdLst>
  <p:notesMasterIdLst>
    <p:notesMasterId r:id="rId14"/>
  </p:notesMasterIdLst>
  <p:handoutMasterIdLst>
    <p:handoutMasterId r:id="rId15"/>
  </p:handoutMasterIdLst>
  <p:sldIdLst>
    <p:sldId id="272" r:id="rId3"/>
    <p:sldId id="340" r:id="rId4"/>
    <p:sldId id="343" r:id="rId5"/>
    <p:sldId id="344" r:id="rId6"/>
    <p:sldId id="346" r:id="rId7"/>
    <p:sldId id="275" r:id="rId8"/>
    <p:sldId id="276" r:id="rId9"/>
    <p:sldId id="277" r:id="rId10"/>
    <p:sldId id="278" r:id="rId11"/>
    <p:sldId id="287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260" userDrawn="1">
          <p15:clr>
            <a:srgbClr val="A4A3A4"/>
          </p15:clr>
        </p15:guide>
        <p15:guide id="4" orient="horz" pos="2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 autoAdjust="0"/>
  </p:normalViewPr>
  <p:slideViewPr>
    <p:cSldViewPr snapToGrid="0">
      <p:cViewPr varScale="1">
        <p:scale>
          <a:sx n="80" d="100"/>
          <a:sy n="80" d="100"/>
        </p:scale>
        <p:origin x="-90" y="-636"/>
      </p:cViewPr>
      <p:guideLst>
        <p:guide orient="horz" pos="2160"/>
        <p:guide orient="horz" pos="2260"/>
        <p:guide orient="horz" pos="2360"/>
        <p:guide pos="3840"/>
      </p:guideLst>
    </p:cSldViewPr>
  </p:slideViewPr>
  <p:outlineViewPr>
    <p:cViewPr>
      <p:scale>
        <a:sx n="33" d="100"/>
        <a:sy n="33" d="100"/>
      </p:scale>
      <p:origin x="0" y="253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368685763" cy="3686857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4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7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7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06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7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23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81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19.jpeg"/><Relationship Id="rId5" Type="http://schemas.openxmlformats.org/officeDocument/2006/relationships/image" Target="../media/image15.jpeg"/><Relationship Id="rId10" Type="http://schemas.openxmlformats.org/officeDocument/2006/relationships/image" Target="../media/image4.jpeg"/><Relationship Id="rId4" Type="http://schemas.openxmlformats.org/officeDocument/2006/relationships/image" Target="../media/image14.jpeg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JAK JDE ŽIVOT III. </a:t>
            </a:r>
            <a:r>
              <a:rPr lang="cs-CZ" sz="2800" smtClean="0"/>
              <a:t>– 6-15 let </a:t>
            </a:r>
            <a:r>
              <a:rPr lang="cs-CZ" sz="2800" dirty="0" smtClean="0"/>
              <a:t>(škola)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Jarmila Svobodová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080655"/>
            <a:ext cx="9872871" cy="5015345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Co je na obrázku? Kdo to potřebuje?</a:t>
            </a:r>
            <a:endParaRPr lang="cs-CZ" sz="24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5870" y="1796058"/>
            <a:ext cx="2884265" cy="33998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5667" y="2093355"/>
            <a:ext cx="2839253" cy="283925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3050" y="3127268"/>
            <a:ext cx="30099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49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056068"/>
            <a:ext cx="9872871" cy="5039932"/>
          </a:xfrm>
        </p:spPr>
        <p:txBody>
          <a:bodyPr>
            <a:normAutofit/>
          </a:bodyPr>
          <a:lstStyle/>
          <a:p>
            <a:pPr algn="ctr"/>
            <a:r>
              <a:rPr lang="cs-CZ" sz="2400" b="1" dirty="0" smtClean="0"/>
              <a:t>Povídej </a:t>
            </a:r>
            <a:r>
              <a:rPr lang="cs-CZ" sz="2400" b="1" dirty="0" smtClean="0"/>
              <a:t>, co </a:t>
            </a:r>
            <a:r>
              <a:rPr lang="cs-CZ" sz="2400" b="1" dirty="0" smtClean="0"/>
              <a:t>vidíš – proč chodíme do školy</a:t>
            </a:r>
            <a:endParaRPr lang="cs-CZ" sz="24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6" name="Picture 14" descr="C:\Users\Jájina\Desktop\ZŠ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3269" y="1789201"/>
            <a:ext cx="3975871" cy="298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Jájina\Desktop\ZŠ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449" y="1725358"/>
            <a:ext cx="2353242" cy="176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Jájina\Desktop\ZŠ\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220" y="3888817"/>
            <a:ext cx="2447593" cy="183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C:\Users\Jájina\Desktop\ZŠ\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220" y="1687423"/>
            <a:ext cx="2403832" cy="180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Jájina\Desktop\ZŠ\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34" t="8230" r="6121"/>
          <a:stretch/>
        </p:blipFill>
        <p:spPr bwMode="auto">
          <a:xfrm>
            <a:off x="1261449" y="3818066"/>
            <a:ext cx="2264274" cy="190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818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043189"/>
            <a:ext cx="9872871" cy="5052811"/>
          </a:xfrm>
        </p:spPr>
        <p:txBody>
          <a:bodyPr/>
          <a:lstStyle/>
          <a:p>
            <a:r>
              <a:rPr lang="cs-CZ" dirty="0" smtClean="0"/>
              <a:t>Přeškrtni perem, co nepotřebují žáci ve škole.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26" name="Picture 2" descr="F:\PREZENTACE JAK JDE ŽIVOT\Nová složka (2) - kopie\20150306_1753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02" r="12834" b="13793"/>
          <a:stretch/>
        </p:blipFill>
        <p:spPr bwMode="auto">
          <a:xfrm>
            <a:off x="1354747" y="3036672"/>
            <a:ext cx="1648496" cy="144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REZENTACE JAK JDE ŽIVOT\Nová složka (2) - kopie\20150306_1754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3255" y="3480515"/>
            <a:ext cx="1931831" cy="144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PREZENTACE JAK JDE ŽIVOT\Nová složka (2) - kopie\20150306_1802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738"/>
          <a:stretch/>
        </p:blipFill>
        <p:spPr bwMode="auto">
          <a:xfrm>
            <a:off x="1354747" y="4699150"/>
            <a:ext cx="1998053" cy="127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PREZENTACE JAK JDE ŽIVOT\Nová složka (2) - kopie\20150306_18035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11" b="21436"/>
          <a:stretch/>
        </p:blipFill>
        <p:spPr bwMode="auto">
          <a:xfrm>
            <a:off x="8890715" y="3239513"/>
            <a:ext cx="2002665" cy="104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PREZENTACE JAK JDE ŽIVOT\Nová složka (2) - kopie\20150306_18052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4747" y="1561562"/>
            <a:ext cx="1725769" cy="129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PREZENTACE JAK JDE ŽIVOT\Nová složka (2) - kopie\20150306_17513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5" r="7627"/>
          <a:stretch/>
        </p:blipFill>
        <p:spPr bwMode="auto">
          <a:xfrm>
            <a:off x="3739164" y="1561562"/>
            <a:ext cx="1700012" cy="151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:\PREZENTACE JAK JDE ŽIVOT\Nová složka (2) - kopie\20150306_17552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86" t="10485" r="2425" b="7824"/>
          <a:stretch/>
        </p:blipFill>
        <p:spPr bwMode="auto">
          <a:xfrm>
            <a:off x="8683445" y="4543203"/>
            <a:ext cx="2099257" cy="147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ájina\Desktop\foto_ věci_vlastní\imagesJES6JJ6I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782"/>
          <a:stretch/>
        </p:blipFill>
        <p:spPr bwMode="auto">
          <a:xfrm>
            <a:off x="5730563" y="3480515"/>
            <a:ext cx="277566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PREZENTACE JAK JDE ŽIVOT\aktovka_dívka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17"/>
          <a:stretch/>
        </p:blipFill>
        <p:spPr bwMode="auto">
          <a:xfrm>
            <a:off x="5730563" y="1562367"/>
            <a:ext cx="1414799" cy="157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PREZENTACE JAK JDE ŽIVOT\smazat\20150117_09544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51" r="18701" b="12655"/>
          <a:stretch/>
        </p:blipFill>
        <p:spPr bwMode="auto">
          <a:xfrm>
            <a:off x="7428694" y="1323064"/>
            <a:ext cx="1077534" cy="199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:\PREZENTACE JAK JDE ŽIVOT\smazat\20150125_173513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11" t="16268" r="24366" b="8771"/>
          <a:stretch/>
        </p:blipFill>
        <p:spPr bwMode="auto">
          <a:xfrm>
            <a:off x="9051165" y="1323065"/>
            <a:ext cx="1841679" cy="171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107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09996344"/>
              </p:ext>
            </p:extLst>
          </p:nvPr>
        </p:nvGraphicFramePr>
        <p:xfrm>
          <a:off x="3011054" y="1590675"/>
          <a:ext cx="6161575" cy="3544743"/>
        </p:xfrm>
        <a:graphic>
          <a:graphicData uri="http://schemas.openxmlformats.org/presentationml/2006/ole">
            <p:oleObj spid="_x0000_s1033" name="Document" r:id="rId3" imgW="6388481" imgH="3674380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2464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2000" b="1" dirty="0" smtClean="0">
                <a:cs typeface="Times New Roman" panose="02020603050405020304" pitchFamily="18" charset="0"/>
              </a:rPr>
              <a:t>Popis</a:t>
            </a:r>
          </a:p>
          <a:p>
            <a:pPr>
              <a:spcBef>
                <a:spcPts val="1000"/>
              </a:spcBef>
            </a:pPr>
            <a:r>
              <a:rPr lang="cs-CZ" sz="2000" dirty="0">
                <a:cs typeface="Times New Roman" panose="02020603050405020304" pitchFamily="18" charset="0"/>
              </a:rPr>
              <a:t>Prezentace v </a:t>
            </a:r>
            <a:r>
              <a:rPr lang="cs-CZ" sz="2000" dirty="0" smtClean="0">
                <a:cs typeface="Times New Roman" panose="02020603050405020304" pitchFamily="18" charset="0"/>
              </a:rPr>
              <a:t>PowerPointu obsahuje 3 pracovní listy </a:t>
            </a:r>
            <a:r>
              <a:rPr lang="cs-CZ" sz="2000" dirty="0">
                <a:cs typeface="Times New Roman" panose="02020603050405020304" pitchFamily="18" charset="0"/>
              </a:rPr>
              <a:t>s </a:t>
            </a:r>
            <a:r>
              <a:rPr lang="cs-CZ" sz="2000" dirty="0" smtClean="0">
                <a:cs typeface="Times New Roman" panose="02020603050405020304" pitchFamily="18" charset="0"/>
              </a:rPr>
              <a:t>jednoduchými interaktivními úkoly. </a:t>
            </a:r>
          </a:p>
          <a:p>
            <a:pPr>
              <a:spcBef>
                <a:spcPts val="1000"/>
              </a:spcBef>
            </a:pPr>
            <a:r>
              <a:rPr lang="cs-CZ" sz="2000" dirty="0" smtClean="0">
                <a:cs typeface="Times New Roman" panose="02020603050405020304" pitchFamily="18" charset="0"/>
              </a:rPr>
              <a:t>Součástí prezentace je 1 </a:t>
            </a:r>
            <a:r>
              <a:rPr lang="cs-CZ" sz="2000" dirty="0">
                <a:cs typeface="Times New Roman" panose="02020603050405020304" pitchFamily="18" charset="0"/>
              </a:rPr>
              <a:t>pracovní </a:t>
            </a:r>
            <a:r>
              <a:rPr lang="cs-CZ" sz="2000" dirty="0" smtClean="0">
                <a:cs typeface="Times New Roman" panose="02020603050405020304" pitchFamily="18" charset="0"/>
              </a:rPr>
              <a:t>list </a:t>
            </a:r>
            <a:r>
              <a:rPr lang="cs-CZ" sz="2000" dirty="0">
                <a:cs typeface="Times New Roman" panose="02020603050405020304" pitchFamily="18" charset="0"/>
              </a:rPr>
              <a:t>(k </a:t>
            </a:r>
            <a:r>
              <a:rPr lang="cs-CZ" sz="2000" dirty="0" smtClean="0">
                <a:cs typeface="Times New Roman" panose="02020603050405020304" pitchFamily="18" charset="0"/>
              </a:rPr>
              <a:t>tisku a k rozstříhání) k práci na magnetických tabulkách z </a:t>
            </a:r>
            <a:r>
              <a:rPr lang="cs-CZ" sz="2000" dirty="0" err="1" smtClean="0">
                <a:cs typeface="Times New Roman" panose="02020603050405020304" pitchFamily="18" charset="0"/>
              </a:rPr>
              <a:t>KUMUČe</a:t>
            </a:r>
            <a:r>
              <a:rPr lang="cs-CZ" sz="2000" dirty="0" smtClean="0">
                <a:cs typeface="Times New Roman" panose="02020603050405020304" pitchFamily="18" charset="0"/>
              </a:rPr>
              <a:t>. </a:t>
            </a:r>
            <a:endParaRPr lang="cs-CZ" sz="2000" dirty="0"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sz="2000" b="1" dirty="0" smtClean="0">
                <a:cs typeface="Times New Roman" panose="02020603050405020304" pitchFamily="18" charset="0"/>
              </a:rPr>
              <a:t>Očekávání </a:t>
            </a:r>
            <a:r>
              <a:rPr lang="cs-CZ" sz="2000" b="1" dirty="0">
                <a:cs typeface="Times New Roman" panose="02020603050405020304" pitchFamily="18" charset="0"/>
              </a:rPr>
              <a:t>a cíle</a:t>
            </a:r>
          </a:p>
          <a:p>
            <a:pPr>
              <a:spcBef>
                <a:spcPts val="1000"/>
              </a:spcBef>
            </a:pPr>
            <a:r>
              <a:rPr lang="cs-CZ" sz="2000" dirty="0" smtClean="0">
                <a:cs typeface="Times New Roman" panose="02020603050405020304" pitchFamily="18" charset="0"/>
              </a:rPr>
              <a:t>Dítě dokáže samostatně splnit jednoduchý úkol. Dokáže samostatně pracovat podle pokynů. Dokáže </a:t>
            </a:r>
            <a:r>
              <a:rPr lang="cs-CZ" sz="2000" dirty="0">
                <a:cs typeface="Times New Roman" panose="02020603050405020304" pitchFamily="18" charset="0"/>
              </a:rPr>
              <a:t>přiřazovat prvky, které k sobě logicky </a:t>
            </a:r>
            <a:r>
              <a:rPr lang="cs-CZ" sz="2000" dirty="0" smtClean="0">
                <a:cs typeface="Times New Roman" panose="02020603050405020304" pitchFamily="18" charset="0"/>
              </a:rPr>
              <a:t>patří. Má </a:t>
            </a:r>
            <a:r>
              <a:rPr lang="cs-CZ" sz="2000" dirty="0">
                <a:cs typeface="Times New Roman" panose="02020603050405020304" pitchFamily="18" charset="0"/>
              </a:rPr>
              <a:t>základní znalosti o tom, jak roste a vyvíjí </a:t>
            </a:r>
            <a:r>
              <a:rPr lang="cs-CZ" sz="2000" dirty="0" smtClean="0">
                <a:cs typeface="Times New Roman" panose="02020603050405020304" pitchFamily="18" charset="0"/>
              </a:rPr>
              <a:t>se, které </a:t>
            </a:r>
            <a:r>
              <a:rPr lang="cs-CZ" sz="2000" dirty="0">
                <a:cs typeface="Times New Roman" panose="02020603050405020304" pitchFamily="18" charset="0"/>
              </a:rPr>
              <a:t>předměty a věci v daném věku potřebuje a proč</a:t>
            </a:r>
            <a:r>
              <a:rPr lang="cs-CZ" sz="2000" dirty="0" smtClean="0">
                <a:cs typeface="Times New Roman" panose="02020603050405020304" pitchFamily="18" charset="0"/>
              </a:rPr>
              <a:t>. Ví, které věci potřebují žáci ve škole a co s nimi dělají. </a:t>
            </a:r>
            <a:endParaRPr lang="cs-CZ" sz="2000" dirty="0"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endParaRPr lang="cs-CZ" sz="2000" dirty="0"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8357" y="1727557"/>
            <a:ext cx="10538534" cy="3524813"/>
          </a:xfrm>
        </p:spPr>
        <p:txBody>
          <a:bodyPr>
            <a:normAutofit/>
          </a:bodyPr>
          <a:lstStyle/>
          <a:p>
            <a:pPr algn="just"/>
            <a:r>
              <a:rPr lang="cs-CZ" sz="1900" b="1" dirty="0" smtClean="0"/>
              <a:t>2. - 3. snímek: </a:t>
            </a:r>
            <a:r>
              <a:rPr lang="cs-CZ" sz="1900" dirty="0" smtClean="0"/>
              <a:t>Každý list obsahuje několik obrázků. Děti obrázky pojmenovávají, popisují, určují, odkud jsou, co se tam dělá, co k tomu potřebují, k čemu jsou, co se s nimi dělá, zda je školák potřebuje či ne. Plní úkol dle zadání. Popisují prostředí, kde se děti pohybují.</a:t>
            </a:r>
          </a:p>
          <a:p>
            <a:pPr algn="just"/>
            <a:r>
              <a:rPr lang="cs-CZ" sz="1900" b="1" dirty="0" smtClean="0"/>
              <a:t>4. snímek: </a:t>
            </a:r>
            <a:r>
              <a:rPr lang="cs-CZ" sz="1900" dirty="0" smtClean="0"/>
              <a:t>List obsahuje několik obrázků s úkolem. Děti určují, které předměty nepotřebují ve škole – přeškrtávají je.</a:t>
            </a:r>
          </a:p>
          <a:p>
            <a:pPr algn="just"/>
            <a:r>
              <a:rPr lang="cs-CZ" sz="1900" b="1" dirty="0" smtClean="0"/>
              <a:t>5. snímek: </a:t>
            </a:r>
            <a:r>
              <a:rPr lang="cs-CZ" sz="1900" dirty="0"/>
              <a:t>využití </a:t>
            </a:r>
            <a:r>
              <a:rPr lang="cs-CZ" sz="1900" dirty="0" err="1"/>
              <a:t>KUMUČe</a:t>
            </a:r>
            <a:r>
              <a:rPr lang="cs-CZ" sz="1900" dirty="0"/>
              <a:t> – obrázky předmětů je možné vytisknout, rozstříhat a pracovat s nimi u stolků na magnetické tabulce podle pokynů učitelky.</a:t>
            </a:r>
            <a:endParaRPr lang="cs-CZ" sz="1600" dirty="0"/>
          </a:p>
          <a:p>
            <a:pPr algn="just"/>
            <a:endParaRPr lang="cs-CZ" sz="1900" dirty="0" smtClean="0"/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Modro-zelená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Zákla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381</Words>
  <Application>Microsoft Office PowerPoint</Application>
  <PresentationFormat>Vlastní</PresentationFormat>
  <Paragraphs>58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Základ</vt:lpstr>
      <vt:lpstr>Document</vt:lpstr>
      <vt:lpstr>JAK JDE ŽIVOT III. – 6-15 let (škola)</vt:lpstr>
      <vt:lpstr>Snímek 2</vt:lpstr>
      <vt:lpstr>Snímek 3</vt:lpstr>
      <vt:lpstr>Snímek 4</vt:lpstr>
      <vt:lpstr>Snímek 5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2015-03-25T21:27:58Z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