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9" r:id="rId4"/>
    <p:sldId id="282" r:id="rId5"/>
    <p:sldId id="284" r:id="rId6"/>
    <p:sldId id="287" r:id="rId7"/>
    <p:sldId id="288" r:id="rId8"/>
    <p:sldId id="283" r:id="rId9"/>
    <p:sldId id="290" r:id="rId10"/>
    <p:sldId id="275" r:id="rId11"/>
    <p:sldId id="276" r:id="rId12"/>
    <p:sldId id="277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90" y="-50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40425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40239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23884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05328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86425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55053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13378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346786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45964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83801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10172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51907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49527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9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image" Target="../media/image3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24.jpeg"/><Relationship Id="rId4" Type="http://schemas.openxmlformats.org/officeDocument/2006/relationships/image" Target="../media/image3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Emoce dětí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Sociabilita, komunikace s dětmi</a:t>
            </a: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42" b="28402"/>
          <a:stretch>
            <a:fillRect/>
          </a:stretch>
        </p:blipFill>
        <p:spPr>
          <a:xfrm>
            <a:off x="1065213" y="1149860"/>
            <a:ext cx="3000375" cy="397776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27" b="31971"/>
          <a:stretch>
            <a:fillRect/>
          </a:stretch>
        </p:blipFill>
        <p:spPr>
          <a:xfrm>
            <a:off x="8532392" y="1844547"/>
            <a:ext cx="1487024" cy="157956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19" b="31866"/>
          <a:stretch>
            <a:fillRect/>
          </a:stretch>
        </p:blipFill>
        <p:spPr>
          <a:xfrm>
            <a:off x="10392786" y="206375"/>
            <a:ext cx="1386464" cy="15335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18" b="31627"/>
          <a:stretch>
            <a:fillRect/>
          </a:stretch>
        </p:blipFill>
        <p:spPr>
          <a:xfrm>
            <a:off x="10439400" y="3484563"/>
            <a:ext cx="1481138" cy="150444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42" b="38740"/>
          <a:stretch>
            <a:fillRect/>
          </a:stretch>
        </p:blipFill>
        <p:spPr>
          <a:xfrm>
            <a:off x="8520045" y="4664075"/>
            <a:ext cx="1543118" cy="1528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26502" y="-201687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40" r="-2591" b="34550"/>
          <a:stretch>
            <a:fillRect/>
          </a:stretch>
        </p:blipFill>
        <p:spPr>
          <a:xfrm>
            <a:off x="722691" y="1401394"/>
            <a:ext cx="3491011" cy="39751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28" b="33843"/>
          <a:stretch>
            <a:fillRect/>
          </a:stretch>
        </p:blipFill>
        <p:spPr>
          <a:xfrm>
            <a:off x="8107865" y="377825"/>
            <a:ext cx="1599698" cy="19399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46" b="36663"/>
          <a:stretch>
            <a:fillRect/>
          </a:stretch>
        </p:blipFill>
        <p:spPr>
          <a:xfrm>
            <a:off x="10028238" y="1801813"/>
            <a:ext cx="1751126" cy="199548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19" b="32240"/>
          <a:stretch>
            <a:fillRect/>
          </a:stretch>
        </p:blipFill>
        <p:spPr>
          <a:xfrm>
            <a:off x="7577138" y="3082925"/>
            <a:ext cx="1553600" cy="18605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00" b="28427"/>
          <a:stretch>
            <a:fillRect/>
          </a:stretch>
        </p:blipFill>
        <p:spPr>
          <a:xfrm>
            <a:off x="10087232" y="4624386"/>
            <a:ext cx="1561636" cy="182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42" b="27790"/>
          <a:stretch>
            <a:fillRect/>
          </a:stretch>
        </p:blipFill>
        <p:spPr>
          <a:xfrm>
            <a:off x="1189038" y="1196139"/>
            <a:ext cx="3401549" cy="41156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09" b="30096"/>
          <a:stretch>
            <a:fillRect/>
          </a:stretch>
        </p:blipFill>
        <p:spPr>
          <a:xfrm>
            <a:off x="9805396" y="450850"/>
            <a:ext cx="1523004" cy="17145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20" b="31479"/>
          <a:stretch>
            <a:fillRect/>
          </a:stretch>
        </p:blipFill>
        <p:spPr>
          <a:xfrm>
            <a:off x="7393038" y="1155638"/>
            <a:ext cx="1477491" cy="163036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06" b="29260"/>
          <a:stretch>
            <a:fillRect/>
          </a:stretch>
        </p:blipFill>
        <p:spPr>
          <a:xfrm>
            <a:off x="10260013" y="3384550"/>
            <a:ext cx="1670664" cy="179546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12" b="31676"/>
          <a:stretch>
            <a:fillRect/>
          </a:stretch>
        </p:blipFill>
        <p:spPr>
          <a:xfrm>
            <a:off x="7264983" y="4172166"/>
            <a:ext cx="1674812" cy="1836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71" b="41991"/>
          <a:stretch>
            <a:fillRect/>
          </a:stretch>
        </p:blipFill>
        <p:spPr>
          <a:xfrm>
            <a:off x="895641" y="1294321"/>
            <a:ext cx="3839411" cy="396301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18" b="31627"/>
          <a:stretch>
            <a:fillRect/>
          </a:stretch>
        </p:blipFill>
        <p:spPr>
          <a:xfrm>
            <a:off x="10344150" y="1960563"/>
            <a:ext cx="1328738" cy="158013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06" b="30051"/>
          <a:stretch>
            <a:fillRect/>
          </a:stretch>
        </p:blipFill>
        <p:spPr>
          <a:xfrm>
            <a:off x="8523258" y="379413"/>
            <a:ext cx="1339880" cy="15367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86" b="23581"/>
          <a:stretch>
            <a:fillRect/>
          </a:stretch>
        </p:blipFill>
        <p:spPr>
          <a:xfrm>
            <a:off x="8401050" y="3325893"/>
            <a:ext cx="1365250" cy="172988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25" b="35175"/>
          <a:stretch>
            <a:fillRect/>
          </a:stretch>
        </p:blipFill>
        <p:spPr>
          <a:xfrm>
            <a:off x="10347325" y="4702175"/>
            <a:ext cx="1322388" cy="1595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50" b="31888"/>
          <a:stretch>
            <a:fillRect/>
          </a:stretch>
        </p:blipFill>
        <p:spPr>
          <a:xfrm>
            <a:off x="1082675" y="1400175"/>
            <a:ext cx="3336925" cy="417307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96" b="30764"/>
          <a:stretch>
            <a:fillRect/>
          </a:stretch>
        </p:blipFill>
        <p:spPr>
          <a:xfrm>
            <a:off x="10215563" y="4286250"/>
            <a:ext cx="1505512" cy="174148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91" b="27869"/>
          <a:stretch>
            <a:fillRect/>
          </a:stretch>
        </p:blipFill>
        <p:spPr>
          <a:xfrm>
            <a:off x="7905173" y="3378200"/>
            <a:ext cx="1540452" cy="174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04" b="32498"/>
          <a:stretch>
            <a:fillRect/>
          </a:stretch>
        </p:blipFill>
        <p:spPr>
          <a:xfrm>
            <a:off x="10150475" y="1917700"/>
            <a:ext cx="1502846" cy="164306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28" b="39884"/>
          <a:stretch>
            <a:fillRect/>
          </a:stretch>
        </p:blipFill>
        <p:spPr>
          <a:xfrm>
            <a:off x="8197850" y="377825"/>
            <a:ext cx="1624035" cy="177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52" b="35269"/>
          <a:stretch>
            <a:fillRect/>
          </a:stretch>
        </p:blipFill>
        <p:spPr>
          <a:xfrm>
            <a:off x="1077913" y="1525588"/>
            <a:ext cx="3272407" cy="374332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20" b="42686"/>
          <a:stretch>
            <a:fillRect/>
          </a:stretch>
        </p:blipFill>
        <p:spPr>
          <a:xfrm>
            <a:off x="9805988" y="452438"/>
            <a:ext cx="1522412" cy="156055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92" b="26850"/>
          <a:stretch>
            <a:fillRect/>
          </a:stretch>
        </p:blipFill>
        <p:spPr>
          <a:xfrm>
            <a:off x="7891463" y="2171700"/>
            <a:ext cx="1374775" cy="17124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00" b="28427"/>
          <a:stretch>
            <a:fillRect/>
          </a:stretch>
        </p:blipFill>
        <p:spPr>
          <a:xfrm>
            <a:off x="9842589" y="3349939"/>
            <a:ext cx="1450975" cy="168225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83" b="23554"/>
          <a:stretch>
            <a:fillRect/>
          </a:stretch>
        </p:blipFill>
        <p:spPr>
          <a:xfrm>
            <a:off x="7907366" y="4615146"/>
            <a:ext cx="1402332" cy="1697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48" b="30309"/>
          <a:stretch>
            <a:fillRect/>
          </a:stretch>
        </p:blipFill>
        <p:spPr>
          <a:xfrm>
            <a:off x="996799" y="1406794"/>
            <a:ext cx="3085075" cy="36658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07" b="33237"/>
          <a:stretch>
            <a:fillRect/>
          </a:stretch>
        </p:blipFill>
        <p:spPr>
          <a:xfrm>
            <a:off x="10200736" y="1500052"/>
            <a:ext cx="1254819" cy="14917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00" b="30680"/>
          <a:stretch>
            <a:fillRect/>
          </a:stretch>
        </p:blipFill>
        <p:spPr>
          <a:xfrm>
            <a:off x="8339226" y="293650"/>
            <a:ext cx="1241940" cy="153272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87" b="26127"/>
          <a:stretch>
            <a:fillRect/>
          </a:stretch>
        </p:blipFill>
        <p:spPr>
          <a:xfrm>
            <a:off x="8316374" y="3292475"/>
            <a:ext cx="1268951" cy="15827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86" b="25530"/>
          <a:stretch>
            <a:fillRect/>
          </a:stretch>
        </p:blipFill>
        <p:spPr>
          <a:xfrm>
            <a:off x="10301377" y="4376077"/>
            <a:ext cx="1199440" cy="1589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92258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fotografie </a:t>
            </a:r>
            <a:r>
              <a:rPr lang="cs-CZ" dirty="0" smtClean="0"/>
              <a:t>dětí vlastní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sociabilita, komunikace s dětmi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prezentace má úkol porozumět běžným projevům emocí a nálad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cílem je rozvoj interaktivních a komunikativních dovedností neverbálních, aktivity podporují sbližování dětí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>- Děti mají za úkol vybrat </a:t>
            </a:r>
            <a:r>
              <a:rPr lang="cs-CZ" dirty="0" smtClean="0"/>
              <a:t>shodnou emoci k nabídnuté fotografii.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- </a:t>
            </a:r>
            <a:r>
              <a:rPr lang="cs-CZ" dirty="0" smtClean="0"/>
              <a:t>Za pomoci animačních efektů se dětem nabízí zpětná vazba.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brázky </a:t>
            </a:r>
            <a:r>
              <a:rPr lang="cs-CZ" dirty="0"/>
              <a:t>řadit podle </a:t>
            </a:r>
            <a:r>
              <a:rPr lang="cs-CZ" dirty="0" smtClean="0"/>
              <a:t>instrukcí.</a:t>
            </a:r>
          </a:p>
          <a:p>
            <a:pPr>
              <a:buFontTx/>
              <a:buChar char="-"/>
            </a:pPr>
            <a:r>
              <a:rPr lang="cs-CZ" dirty="0" smtClean="0"/>
              <a:t>Materiál je určen pro práci na dotykovém zařízení.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porozumět běžným projevům emocí a nálad</a:t>
            </a:r>
          </a:p>
          <a:p>
            <a:r>
              <a:rPr lang="cs-CZ" dirty="0"/>
              <a:t>vnímat, že je jiné dítě smutné, zklamané nebo naopak něčím nadšené, že má radost</a:t>
            </a:r>
          </a:p>
          <a:p>
            <a:r>
              <a:rPr lang="cs-CZ" dirty="0"/>
              <a:t>využití praktických ukázek obrázků</a:t>
            </a:r>
          </a:p>
          <a:p>
            <a:r>
              <a:rPr lang="cs-CZ" dirty="0"/>
              <a:t>využití neverbální komunikace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303</Words>
  <Application>Microsoft Office PowerPoint</Application>
  <PresentationFormat>Vlastní</PresentationFormat>
  <Paragraphs>67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Emoce dětí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sociabilita, komunikace s dětmi</vt:lpstr>
      <vt:lpstr>Studijní materiály </vt:lpstr>
      <vt:lpstr>   Práce s interaktivním výukovým materiálem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9</cp:revision>
  <dcterms:created xsi:type="dcterms:W3CDTF">2014-08-05T12:38:58Z</dcterms:created>
  <dcterms:modified xsi:type="dcterms:W3CDTF">2015-03-27T14:19:08Z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