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4" r:id="rId5"/>
    <p:sldId id="283" r:id="rId6"/>
    <p:sldId id="285" r:id="rId7"/>
    <p:sldId id="286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88058" autoAdjust="0"/>
  </p:normalViewPr>
  <p:slideViewPr>
    <p:cSldViewPr snapToGrid="0">
      <p:cViewPr>
        <p:scale>
          <a:sx n="80" d="100"/>
          <a:sy n="80" d="100"/>
        </p:scale>
        <p:origin x="-330" y="-34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31.3.2015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31.3.2015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Připravíme si</a:t>
            </a:r>
            <a:r>
              <a:rPr lang="cs-CZ" baseline="0" dirty="0" smtClean="0"/>
              <a:t> sůl, misku nebo zavařovací sklenici a vařící se vodu.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3303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misky nalijeme</a:t>
            </a:r>
            <a:r>
              <a:rPr lang="cs-CZ" baseline="0" dirty="0" smtClean="0"/>
              <a:t> asi 10 polévkových lžic vařící se vody a 5 polévkových lžic soli, </a:t>
            </a:r>
            <a:r>
              <a:rPr lang="cs-CZ" baseline="0" dirty="0" smtClean="0"/>
              <a:t>mícháme, </a:t>
            </a:r>
            <a:r>
              <a:rPr lang="cs-CZ" baseline="0" dirty="0" smtClean="0"/>
              <a:t>dokud se sůl nerozpustí. Misku s roztokem postavíme na teplé místo.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571391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</a:t>
            </a:r>
            <a:r>
              <a:rPr lang="cs-CZ" baseline="0" dirty="0" smtClean="0"/>
              <a:t> odpařování vody se začínají </a:t>
            </a:r>
            <a:r>
              <a:rPr lang="cs-CZ" baseline="0" dirty="0" smtClean="0"/>
              <a:t>ze </a:t>
            </a:r>
            <a:r>
              <a:rPr lang="cs-CZ" baseline="0" dirty="0" smtClean="0"/>
              <a:t>soli tvořit krystalky.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26980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vyklepnutí z misky</a:t>
            </a:r>
            <a:r>
              <a:rPr lang="cs-CZ" baseline="0" dirty="0" smtClean="0"/>
              <a:t> jsou krystalky krásně pozorovatelné.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06413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pokusu</a:t>
            </a:r>
            <a:r>
              <a:rPr lang="cs-CZ" baseline="0" dirty="0" smtClean="0"/>
              <a:t> se vydáme s dětmi do solné jeskyně. Děti si s krystalky </a:t>
            </a:r>
            <a:r>
              <a:rPr lang="cs-CZ" baseline="0" dirty="0" smtClean="0"/>
              <a:t>soli </a:t>
            </a:r>
            <a:r>
              <a:rPr lang="cs-CZ" baseline="0" dirty="0" smtClean="0"/>
              <a:t>můžou krásně hrát, omakat je. Jedlou sůl můžeme dát dětem k ochutnání. Relaxaci dětí v jeskyni můžeme podbarvit příběhem „Sůl nad zlato“ na motivy Boženy Němcové.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972838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Sůl nad zlato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Zdraví</a:t>
            </a:r>
            <a:r>
              <a:rPr lang="cs-CZ" smtClean="0"/>
              <a:t>, bezpečí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567725" y="433657"/>
            <a:ext cx="6648717" cy="6199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14525" y="466725"/>
            <a:ext cx="7628720" cy="5721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3876" y="676141"/>
            <a:ext cx="4584878" cy="343865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62600" y="2057400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5976" y="504825"/>
            <a:ext cx="7620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7135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19273" y="585784"/>
            <a:ext cx="2257425" cy="22574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10172" y="585783"/>
            <a:ext cx="2257425" cy="22574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62161" y="3143250"/>
            <a:ext cx="2505075" cy="197167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24475" y="2990849"/>
            <a:ext cx="2238375" cy="1971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68787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Materiál slouží jako návod „krok za krokem</a:t>
            </a:r>
            <a:r>
              <a:rPr lang="cs-CZ" dirty="0" smtClean="0"/>
              <a:t>“, </a:t>
            </a:r>
            <a:r>
              <a:rPr lang="cs-CZ" dirty="0" smtClean="0"/>
              <a:t>jak na pokus se solí. Děti podle obrazového materiálu mohou </a:t>
            </a:r>
            <a:r>
              <a:rPr lang="cs-CZ" dirty="0" smtClean="0"/>
              <a:t>samy, </a:t>
            </a:r>
            <a:r>
              <a:rPr lang="cs-CZ" dirty="0" smtClean="0"/>
              <a:t>jen s pomocí paní </a:t>
            </a:r>
            <a:r>
              <a:rPr lang="cs-CZ" dirty="0" smtClean="0"/>
              <a:t>učitelky, </a:t>
            </a:r>
            <a:r>
              <a:rPr lang="cs-CZ" dirty="0" smtClean="0"/>
              <a:t>pracovat. Poslední obrázek slouží jako </a:t>
            </a:r>
            <a:r>
              <a:rPr lang="cs-CZ" dirty="0" smtClean="0"/>
              <a:t>námět, </a:t>
            </a:r>
            <a:r>
              <a:rPr lang="cs-CZ" dirty="0" smtClean="0"/>
              <a:t>jak je možné s tématem sůl dále pracovat. 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Seznámení se s jednoduchým pokusem</a:t>
            </a:r>
          </a:p>
          <a:p>
            <a:r>
              <a:rPr lang="cs-CZ" dirty="0" smtClean="0"/>
              <a:t>Seznámení se s výrobou </a:t>
            </a:r>
            <a:r>
              <a:rPr lang="cs-CZ" dirty="0" smtClean="0"/>
              <a:t>soli, </a:t>
            </a:r>
            <a:r>
              <a:rPr lang="cs-CZ" dirty="0" smtClean="0"/>
              <a:t>s jejím</a:t>
            </a:r>
            <a:r>
              <a:rPr lang="cs-CZ" dirty="0" smtClean="0"/>
              <a:t> dalším využitím.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Dle obrazového materiálu provádíme pokus a hodnotíme, porovnáváme výsledek – krystalizaci. Dětem na základě materiálu vysvětlujeme proces krystalizace, odpařování vody. Celý pokus můžeme podbarvit pohádkou „Sůl nad zlato.“ S dětmi si </a:t>
            </a:r>
            <a:r>
              <a:rPr lang="cs-CZ" dirty="0" smtClean="0"/>
              <a:t>povídáme, </a:t>
            </a:r>
            <a:r>
              <a:rPr lang="cs-CZ" dirty="0" smtClean="0"/>
              <a:t>k čemu sůl využíváme, jak hodně je pro nás potřebná – sypání silnic, zdroj jodu pro lidi i zvířata. Celý projekt můžeme zakončit návštěvou solné jeskyně.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seznámit děti s možností pokusu – vytvoření si vlastních krystalů soli.</a:t>
            </a:r>
          </a:p>
          <a:p>
            <a:r>
              <a:rPr lang="cs-CZ" dirty="0" smtClean="0"/>
              <a:t>Potřebnými pomůckami doplníme kufřík – miska, sklenice, sůl, lžíce, voda, popř. bavlnka, lupa.</a:t>
            </a:r>
          </a:p>
          <a:p>
            <a:r>
              <a:rPr lang="cs-CZ" dirty="0" smtClean="0"/>
              <a:t>Postupujeme dle přiloženého obrazového materiálu či slovních pokynů.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Provádět jednoduché úkony s pracovním materiálem.</a:t>
            </a:r>
          </a:p>
          <a:p>
            <a:r>
              <a:rPr lang="cs-CZ" dirty="0" smtClean="0"/>
              <a:t>Spontánně vyprávět zážitky z pokusu.</a:t>
            </a:r>
          </a:p>
          <a:p>
            <a:r>
              <a:rPr lang="cs-CZ" dirty="0" smtClean="0"/>
              <a:t>Pojmenovat věci a jevy při pokusu.</a:t>
            </a:r>
          </a:p>
          <a:p>
            <a:r>
              <a:rPr lang="cs-CZ" dirty="0" smtClean="0"/>
              <a:t>Všimnout si a </a:t>
            </a:r>
            <a:r>
              <a:rPr lang="cs-CZ" dirty="0" smtClean="0"/>
              <a:t>rozpoznat, </a:t>
            </a:r>
            <a:r>
              <a:rPr lang="cs-CZ" dirty="0" smtClean="0"/>
              <a:t>co se změnilo.</a:t>
            </a:r>
          </a:p>
          <a:p>
            <a:r>
              <a:rPr lang="cs-CZ" dirty="0" smtClean="0"/>
              <a:t>Rozlišit hmatem vlastnosti předmětu.</a:t>
            </a:r>
          </a:p>
          <a:p>
            <a:r>
              <a:rPr lang="cs-CZ" dirty="0"/>
              <a:t>Projevovat zájem o nové věci, dotazovat se při neporozumění, zkoušet, </a:t>
            </a:r>
            <a:r>
              <a:rPr lang="cs-CZ" dirty="0" smtClean="0"/>
              <a:t>experimentovat.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582</Words>
  <Application>Microsoft Office PowerPoint</Application>
  <PresentationFormat>Vlastní</PresentationFormat>
  <Paragraphs>74</Paragraphs>
  <Slides>13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Sůl nad zlato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2015-03-31T12:41:06Z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