
<file path=[Content_Types].xml><?xml version="1.0" encoding="utf-8"?>
<Types xmlns="http://schemas.openxmlformats.org/package/2006/content-types">
  <Override PartName="/ppt/slideMasters/slideMaster2.xml" ContentType="application/vnd.openxmlformats-officedocument.presentationml.slideMaster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19.xml" ContentType="application/vnd.openxmlformats-officedocument.presentationml.slideLayout+xml"/>
  <Override PartName="/ppt/notesSlides/notesSlide1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22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  <p:sldMasterId id="2147483660" r:id="rId2"/>
  </p:sldMasterIdLst>
  <p:notesMasterIdLst>
    <p:notesMasterId r:id="rId13"/>
  </p:notesMasterIdLst>
  <p:sldIdLst>
    <p:sldId id="265" r:id="rId3"/>
    <p:sldId id="257" r:id="rId4"/>
    <p:sldId id="258" r:id="rId5"/>
    <p:sldId id="259" r:id="rId6"/>
    <p:sldId id="260" r:id="rId7"/>
    <p:sldId id="267" r:id="rId8"/>
    <p:sldId id="261" r:id="rId9"/>
    <p:sldId id="262" r:id="rId10"/>
    <p:sldId id="263" r:id="rId11"/>
    <p:sldId id="266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99" d="100"/>
          <a:sy n="99" d="100"/>
        </p:scale>
        <p:origin x="-240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notesMaster" Target="notesMasters/notesMaster1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tableStyles" Target="tableStyles.xml"/><Relationship Id="rId2" Type="http://schemas.openxmlformats.org/officeDocument/2006/relationships/slideMaster" Target="slideMasters/slideMaster2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viewProps" Target="viewProps.xml"/><Relationship Id="rId10" Type="http://schemas.openxmlformats.org/officeDocument/2006/relationships/slide" Target="slides/slide8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EB27FA4-F76C-4007-B93F-9D7A21873360}" type="datetimeFigureOut">
              <a:rPr lang="cs-CZ" smtClean="0"/>
              <a:pPr/>
              <a:t>31.3.2015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08C5426-6106-4532-B42F-5795DB83384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95528163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sp>
      <p:sp>
        <p:nvSpPr>
          <p:cNvPr id="4099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altLang="cs-CZ" smtClean="0"/>
          </a:p>
        </p:txBody>
      </p:sp>
      <p:sp>
        <p:nvSpPr>
          <p:cNvPr id="4100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>
              <a:defRPr/>
            </a:pPr>
            <a:fld id="{38293CDC-BF51-464B-B562-C35E9E8CF728}" type="slidenum">
              <a:rPr lang="cs-CZ" smtClean="0">
                <a:solidFill>
                  <a:prstClr val="black"/>
                </a:solidFill>
              </a:rPr>
              <a:pPr>
                <a:defRPr/>
              </a:pPr>
              <a:t>1</a:t>
            </a:fld>
            <a:endParaRPr lang="cs-CZ" smtClean="0">
              <a:solidFill>
                <a:prstClr val="black"/>
              </a:solidFill>
            </a:endParaRPr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93D8D1-639A-4B14-BE7A-D645C7CD479B}" type="datetimeFigureOut">
              <a:rPr lang="cs-CZ" smtClean="0"/>
              <a:pPr/>
              <a:t>31.3.2015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E3218E-7A80-47F3-B4DA-38CA1772787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90943644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93D8D1-639A-4B14-BE7A-D645C7CD479B}" type="datetimeFigureOut">
              <a:rPr lang="cs-CZ" smtClean="0"/>
              <a:pPr/>
              <a:t>31.3.2015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E3218E-7A80-47F3-B4DA-38CA1772787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47086804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93D8D1-639A-4B14-BE7A-D645C7CD479B}" type="datetimeFigureOut">
              <a:rPr lang="cs-CZ" smtClean="0"/>
              <a:pPr/>
              <a:t>31.3.2015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E3218E-7A80-47F3-B4DA-38CA1772787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05833782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93D8D1-639A-4B14-BE7A-D645C7CD479B}" type="datetimeFigureOut">
              <a:rPr lang="cs-CZ" smtClean="0"/>
              <a:pPr/>
              <a:t>31.3.2015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E3218E-7A80-47F3-B4DA-38CA1772787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69732570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93D8D1-639A-4B14-BE7A-D645C7CD479B}" type="datetimeFigureOut">
              <a:rPr lang="cs-CZ" smtClean="0"/>
              <a:pPr/>
              <a:t>31.3.2015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E3218E-7A80-47F3-B4DA-38CA1772787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55714529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93D8D1-639A-4B14-BE7A-D645C7CD479B}" type="datetimeFigureOut">
              <a:rPr lang="cs-CZ" smtClean="0"/>
              <a:pPr/>
              <a:t>31.3.2015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E3218E-7A80-47F3-B4DA-38CA1772787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02300248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93D8D1-639A-4B14-BE7A-D645C7CD479B}" type="datetimeFigureOut">
              <a:rPr lang="cs-CZ" smtClean="0"/>
              <a:pPr/>
              <a:t>31.3.2015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E3218E-7A80-47F3-B4DA-38CA1772787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33563359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93D8D1-639A-4B14-BE7A-D645C7CD479B}" type="datetimeFigureOut">
              <a:rPr lang="cs-CZ" smtClean="0"/>
              <a:pPr/>
              <a:t>31.3.2015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E3218E-7A80-47F3-B4DA-38CA1772787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66243778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93D8D1-639A-4B14-BE7A-D645C7CD479B}" type="datetimeFigureOut">
              <a:rPr lang="cs-CZ" smtClean="0"/>
              <a:pPr/>
              <a:t>31.3.2015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E3218E-7A80-47F3-B4DA-38CA1772787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14091554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93D8D1-639A-4B14-BE7A-D645C7CD479B}" type="datetimeFigureOut">
              <a:rPr lang="cs-CZ" smtClean="0"/>
              <a:pPr/>
              <a:t>31.3.2015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E3218E-7A80-47F3-B4DA-38CA1772787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55337274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93D8D1-639A-4B14-BE7A-D645C7CD479B}" type="datetimeFigureOut">
              <a:rPr lang="cs-CZ" smtClean="0"/>
              <a:pPr/>
              <a:t>31.3.2015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E3218E-7A80-47F3-B4DA-38CA1772787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984949510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2286000" y="3124200"/>
            <a:ext cx="6172200" cy="1894362"/>
          </a:xfrm>
        </p:spPr>
        <p:txBody>
          <a:bodyPr/>
          <a:lstStyle>
            <a:lvl1pPr>
              <a:defRPr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286000" y="5003322"/>
            <a:ext cx="6172200" cy="1371600"/>
          </a:xfrm>
        </p:spPr>
        <p:txBody>
          <a:bodyPr/>
          <a:lstStyle>
            <a:lvl1pPr marL="0" indent="0" algn="l">
              <a:buNone/>
              <a:defRPr sz="1800" b="1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4621" y="1174097"/>
            <a:ext cx="2286000" cy="381000"/>
          </a:xfrm>
        </p:spPr>
        <p:txBody>
          <a:bodyPr/>
          <a:lstStyle/>
          <a:p>
            <a:fld id="{1075B923-3774-4C1E-9751-0AACED5CF54F}" type="datetimeFigureOut">
              <a:rPr lang="cs-CZ" smtClean="0">
                <a:solidFill>
                  <a:srgbClr val="575F6D"/>
                </a:solidFill>
              </a:rPr>
              <a:pPr/>
              <a:t>31.3.2015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269" y="4181669"/>
            <a:ext cx="3657600" cy="384048"/>
          </a:xfrm>
        </p:spPr>
        <p:txBody>
          <a:bodyPr/>
          <a:lstStyle/>
          <a:p>
            <a:endParaRPr lang="cs-CZ">
              <a:solidFill>
                <a:srgbClr val="575F6D"/>
              </a:solidFill>
            </a:endParaRPr>
          </a:p>
        </p:txBody>
      </p:sp>
      <p:sp>
        <p:nvSpPr>
          <p:cNvPr id="10" name="Obdélník 9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2" name="Obdélník 11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4" name="Obdélník 13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9" name="Obdélník 18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8" name="Přímá spojnice 17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20" name="Přímá spojnice 19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22" name="Přímá spojnice 21"/>
          <p:cNvSpPr>
            <a:spLocks noChangeShapeType="1"/>
          </p:cNvSpPr>
          <p:nvPr/>
        </p:nvSpPr>
        <p:spPr bwMode="auto">
          <a:xfrm>
            <a:off x="9113856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27" name="Obdélník 26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21" name="Ovál 20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23" name="Ovál 22"/>
          <p:cNvSpPr/>
          <p:nvPr/>
        </p:nvSpPr>
        <p:spPr bwMode="auto">
          <a:xfrm>
            <a:off x="1309632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24" name="Ovál 23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26" name="Ovál 25"/>
          <p:cNvSpPr/>
          <p:nvPr/>
        </p:nvSpPr>
        <p:spPr bwMode="auto">
          <a:xfrm>
            <a:off x="1664208" y="5788152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25" name="Ovál 24"/>
          <p:cNvSpPr/>
          <p:nvPr/>
        </p:nvSpPr>
        <p:spPr>
          <a:xfrm>
            <a:off x="1905000" y="4495800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 bwMode="auto">
          <a:xfrm>
            <a:off x="1325544" y="4928702"/>
            <a:ext cx="609600" cy="517524"/>
          </a:xfrm>
        </p:spPr>
        <p:txBody>
          <a:bodyPr/>
          <a:lstStyle/>
          <a:p>
            <a:fld id="{61252999-B1B3-4FEE-AB4E-EA81A6C4113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82955786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75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1075B923-3774-4C1E-9751-0AACED5CF54F}" type="datetimeFigureOut">
              <a:rPr lang="cs-CZ" smtClean="0">
                <a:solidFill>
                  <a:srgbClr val="575F6D"/>
                </a:solidFill>
              </a:rPr>
              <a:pPr/>
              <a:t>31.3.2015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61252999-B1B3-4FEE-AB4E-EA81A6C4113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>
              <a:solidFill>
                <a:srgbClr val="575F6D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788781117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0" y="2895600"/>
            <a:ext cx="6172200" cy="2053590"/>
          </a:xfrm>
        </p:spPr>
        <p:txBody>
          <a:bodyPr/>
          <a:lstStyle>
            <a:lvl1pPr algn="l">
              <a:buNone/>
              <a:defRPr sz="3000" b="1" cap="sm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286000" y="5010150"/>
            <a:ext cx="6172200" cy="1371600"/>
          </a:xfrm>
        </p:spPr>
        <p:txBody>
          <a:bodyPr anchor="t"/>
          <a:lstStyle>
            <a:lvl1pPr marL="0" indent="0">
              <a:buNone/>
              <a:defRPr sz="1800" b="1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3256" y="1170432"/>
            <a:ext cx="2286000" cy="381000"/>
          </a:xfrm>
        </p:spPr>
        <p:txBody>
          <a:bodyPr/>
          <a:lstStyle/>
          <a:p>
            <a:fld id="{1075B923-3774-4C1E-9751-0AACED5CF54F}" type="datetimeFigureOut">
              <a:rPr lang="cs-CZ" smtClean="0">
                <a:solidFill>
                  <a:srgbClr val="FFF39D"/>
                </a:solidFill>
              </a:rPr>
              <a:pPr/>
              <a:t>31.3.2015</a:t>
            </a:fld>
            <a:endParaRPr lang="cs-CZ">
              <a:solidFill>
                <a:srgbClr val="FFF39D"/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456" y="4178808"/>
            <a:ext cx="3657600" cy="384048"/>
          </a:xfrm>
        </p:spPr>
        <p:txBody>
          <a:bodyPr/>
          <a:lstStyle/>
          <a:p>
            <a:endParaRPr lang="cs-CZ">
              <a:solidFill>
                <a:srgbClr val="FFF39D"/>
              </a:solidFill>
            </a:endParaRPr>
          </a:p>
        </p:txBody>
      </p:sp>
      <p:sp>
        <p:nvSpPr>
          <p:cNvPr id="9" name="Obdélník 8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0" name="Obdélník 9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1" name="Obdélník 10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2" name="Obdélník 11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white"/>
              </a:solidFill>
            </a:endParaRPr>
          </a:p>
        </p:txBody>
      </p:sp>
      <p:sp>
        <p:nvSpPr>
          <p:cNvPr id="14" name="Přímá spojnice 13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white"/>
              </a:solidFill>
            </a:endParaRPr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white"/>
              </a:solidFill>
            </a:endParaRPr>
          </a:p>
        </p:txBody>
      </p:sp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white"/>
              </a:solidFill>
            </a:endParaRPr>
          </a:p>
        </p:txBody>
      </p:sp>
      <p:sp>
        <p:nvSpPr>
          <p:cNvPr id="17" name="Přímá spojnice 16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white"/>
              </a:solidFill>
            </a:endParaRPr>
          </a:p>
        </p:txBody>
      </p:sp>
      <p:sp>
        <p:nvSpPr>
          <p:cNvPr id="18" name="Obdélník 17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19" name="Ovál 18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20" name="Ovál 19"/>
          <p:cNvSpPr/>
          <p:nvPr/>
        </p:nvSpPr>
        <p:spPr bwMode="auto">
          <a:xfrm>
            <a:off x="1324704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21" name="Ovál 20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22" name="Ovál 21"/>
          <p:cNvSpPr/>
          <p:nvPr/>
        </p:nvSpPr>
        <p:spPr bwMode="auto">
          <a:xfrm>
            <a:off x="1664208" y="5791200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23" name="Ovál 22"/>
          <p:cNvSpPr/>
          <p:nvPr/>
        </p:nvSpPr>
        <p:spPr bwMode="auto">
          <a:xfrm>
            <a:off x="1879040" y="4479888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26" name="Přímá spojnice 25"/>
          <p:cNvSpPr>
            <a:spLocks noChangeShapeType="1"/>
          </p:cNvSpPr>
          <p:nvPr/>
        </p:nvSpPr>
        <p:spPr bwMode="auto">
          <a:xfrm>
            <a:off x="9097944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white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 bwMode="auto">
          <a:xfrm>
            <a:off x="1340616" y="4928702"/>
            <a:ext cx="609600" cy="517524"/>
          </a:xfrm>
        </p:spPr>
        <p:txBody>
          <a:bodyPr/>
          <a:lstStyle/>
          <a:p>
            <a:fld id="{61252999-B1B3-4FEE-AB4E-EA81A6C4113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684457159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75B923-3774-4C1E-9751-0AACED5CF54F}" type="datetimeFigureOut">
              <a:rPr lang="cs-CZ" smtClean="0">
                <a:solidFill>
                  <a:srgbClr val="575F6D"/>
                </a:solidFill>
              </a:rPr>
              <a:pPr/>
              <a:t>31.3.2015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575F6D"/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252999-B1B3-4FEE-AB4E-EA81A6C4113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270248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  <p:extLst>
      <p:ext uri="{BB962C8B-B14F-4D97-AF65-F5344CB8AC3E}">
        <p14:creationId xmlns:p14="http://schemas.microsoft.com/office/powerpoint/2010/main" xmlns="" val="4240633902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7543800" cy="1143000"/>
          </a:xfrm>
        </p:spPr>
        <p:txBody>
          <a:bodyPr anchor="b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75B923-3774-4C1E-9751-0AACED5CF54F}" type="datetimeFigureOut">
              <a:rPr lang="cs-CZ" smtClean="0">
                <a:solidFill>
                  <a:srgbClr val="575F6D"/>
                </a:solidFill>
              </a:rPr>
              <a:pPr/>
              <a:t>31.3.2015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575F6D"/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252999-B1B3-4FEE-AB4E-EA81A6C4113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371975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sz="quarter" idx="1"/>
          </p:nvPr>
        </p:nvSpPr>
        <p:spPr>
          <a:xfrm>
            <a:off x="4572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text 13"/>
          <p:cNvSpPr>
            <a:spLocks noGrp="1"/>
          </p:cNvSpPr>
          <p:nvPr>
            <p:ph type="body" sz="quarter" idx="3"/>
          </p:nvPr>
        </p:nvSpPr>
        <p:spPr>
          <a:xfrm>
            <a:off x="43434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  <p:extLst>
      <p:ext uri="{BB962C8B-B14F-4D97-AF65-F5344CB8AC3E}">
        <p14:creationId xmlns:p14="http://schemas.microsoft.com/office/powerpoint/2010/main" xmlns="" val="4096250932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1075B923-3774-4C1E-9751-0AACED5CF54F}" type="datetimeFigureOut">
              <a:rPr lang="cs-CZ" smtClean="0">
                <a:solidFill>
                  <a:srgbClr val="575F6D"/>
                </a:solidFill>
              </a:rPr>
              <a:pPr/>
              <a:t>31.3.2015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61252999-B1B3-4FEE-AB4E-EA81A6C4113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>
              <a:solidFill>
                <a:srgbClr val="575F6D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503803047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75B923-3774-4C1E-9751-0AACED5CF54F}" type="datetimeFigureOut">
              <a:rPr lang="cs-CZ" smtClean="0">
                <a:solidFill>
                  <a:srgbClr val="575F6D"/>
                </a:solidFill>
              </a:rPr>
              <a:pPr/>
              <a:t>31.3.2015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575F6D"/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252999-B1B3-4FEE-AB4E-EA81A6C4113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393110370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 dirty="0">
              <a:solidFill>
                <a:prstClr val="black"/>
              </a:solidFill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71850" y="3200400"/>
            <a:ext cx="6309360" cy="457200"/>
          </a:xfrm>
        </p:spPr>
        <p:txBody>
          <a:bodyPr anchor="b"/>
          <a:lstStyle>
            <a:lvl1pPr algn="l">
              <a:buNone/>
              <a:defRPr sz="2000" b="1" cap="sm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12280" y="274320"/>
            <a:ext cx="1527048" cy="4983480"/>
          </a:xfrm>
        </p:spPr>
        <p:txBody>
          <a:bodyPr/>
          <a:lstStyle>
            <a:lvl1pPr marL="0" indent="0">
              <a:spcBef>
                <a:spcPts val="400"/>
              </a:spcBef>
              <a:spcAft>
                <a:spcPts val="1000"/>
              </a:spcAft>
              <a:buNone/>
              <a:defRPr sz="12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 dirty="0">
              <a:solidFill>
                <a:prstClr val="black"/>
              </a:solidFill>
            </a:endParaRPr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 dirty="0">
              <a:solidFill>
                <a:prstClr val="black"/>
              </a:solidFill>
            </a:endParaRPr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2" name="Obdélník 11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4" name="Ovál 13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18" name="Zástupný symbol pro obsah 17"/>
          <p:cNvSpPr>
            <a:spLocks noGrp="1"/>
          </p:cNvSpPr>
          <p:nvPr>
            <p:ph sz="quarter" idx="1"/>
          </p:nvPr>
        </p:nvSpPr>
        <p:spPr>
          <a:xfrm>
            <a:off x="304800" y="274320"/>
            <a:ext cx="5638800" cy="6327648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1075B923-3774-4C1E-9751-0AACED5CF54F}" type="datetimeFigureOut">
              <a:rPr lang="cs-CZ" smtClean="0">
                <a:solidFill>
                  <a:srgbClr val="575F6D"/>
                </a:solidFill>
              </a:rPr>
              <a:pPr/>
              <a:t>31.3.2015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61252999-B1B3-4FEE-AB4E-EA81A6C4113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3" name="Zástupný symbol pro zápatí 22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>
              <a:solidFill>
                <a:srgbClr val="575F6D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493810426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3" name="Ovál 12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50133" y="3200400"/>
            <a:ext cx="6309360" cy="457200"/>
          </a:xfrm>
        </p:spPr>
        <p:txBody>
          <a:bodyPr anchor="b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0" y="0"/>
            <a:ext cx="6172200" cy="6858000"/>
          </a:xfrm>
          <a:solidFill>
            <a:schemeClr val="bg2"/>
          </a:solidFill>
          <a:ln w="1270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/>
          <a:lstStyle>
            <a:lvl1pPr marL="0" indent="0">
              <a:buNone/>
              <a:defRPr sz="3200"/>
            </a:lvl1pPr>
          </a:lstStyle>
          <a:p>
            <a:pPr algn="ctr" eaLnBrk="1" latinLnBrk="0" hangingPunct="1">
              <a:buFontTx/>
              <a:buNone/>
            </a:pPr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765798" y="264795"/>
            <a:ext cx="1524000" cy="4956048"/>
          </a:xfrm>
        </p:spPr>
        <p:txBody>
          <a:bodyPr rot="0" spcFirstLastPara="0" vertOverflow="overflow" horzOverflow="overflow" vert="horz" wrap="square" lIns="91440" tIns="45720" rIns="91440" bIns="45720" numCol="1" spcCol="274320" rtlCol="0" fromWordArt="0" anchor="t" anchorCtr="0" forceAA="0" compatLnSpc="1">
            <a:normAutofit/>
          </a:bodyPr>
          <a:lstStyle>
            <a:lvl1pPr marL="0" indent="0">
              <a:spcBef>
                <a:spcPts val="100"/>
              </a:spcBef>
              <a:spcAft>
                <a:spcPts val="400"/>
              </a:spcAft>
              <a:buFontTx/>
              <a:buNone/>
              <a:defRPr sz="12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1" name="Obdélník 10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9" name="Přímá spojnice 18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 dirty="0">
              <a:solidFill>
                <a:prstClr val="black"/>
              </a:solidFill>
            </a:endParaRPr>
          </a:p>
        </p:txBody>
      </p:sp>
      <p:sp>
        <p:nvSpPr>
          <p:cNvPr id="20" name="Přímá spojnice 19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 dirty="0">
              <a:solidFill>
                <a:prstClr val="black"/>
              </a:solidFill>
            </a:endParaRPr>
          </a:p>
        </p:txBody>
      </p:sp>
      <p:sp>
        <p:nvSpPr>
          <p:cNvPr id="17" name="Zástupný symbol pro datum 1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1075B923-3774-4C1E-9751-0AACED5CF54F}" type="datetimeFigureOut">
              <a:rPr lang="cs-CZ" smtClean="0">
                <a:solidFill>
                  <a:srgbClr val="575F6D"/>
                </a:solidFill>
              </a:rPr>
              <a:pPr/>
              <a:t>31.3.2015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61252999-B1B3-4FEE-AB4E-EA81A6C4113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>
              <a:solidFill>
                <a:srgbClr val="575F6D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948148708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75B923-3774-4C1E-9751-0AACED5CF54F}" type="datetimeFigureOut">
              <a:rPr lang="cs-CZ" smtClean="0">
                <a:solidFill>
                  <a:srgbClr val="575F6D"/>
                </a:solidFill>
              </a:rPr>
              <a:pPr/>
              <a:t>31.3.2015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575F6D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252999-B1B3-4FEE-AB4E-EA81A6C4113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991643113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6764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75B923-3774-4C1E-9751-0AACED5CF54F}" type="datetimeFigureOut">
              <a:rPr lang="cs-CZ" smtClean="0">
                <a:solidFill>
                  <a:srgbClr val="575F6D"/>
                </a:solidFill>
              </a:rPr>
              <a:pPr/>
              <a:t>31.3.2015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575F6D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252999-B1B3-4FEE-AB4E-EA81A6C4113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88535801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993D8D1-639A-4B14-BE7A-D645C7CD479B}" type="datetimeFigureOut">
              <a:rPr lang="cs-CZ" smtClean="0"/>
              <a:pPr/>
              <a:t>31.3.2015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4E3218E-7A80-47F3-B4DA-38CA1772787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7092223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 dirty="0">
              <a:solidFill>
                <a:prstClr val="black"/>
              </a:solidFill>
            </a:endParaRPr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87375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 rot="5400000">
            <a:off x="7589520" y="1081851"/>
            <a:ext cx="201168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fld id="{1075B923-3774-4C1E-9751-0AACED5CF54F}" type="datetimeFigureOut">
              <a:rPr lang="cs-CZ" smtClean="0">
                <a:solidFill>
                  <a:srgbClr val="575F6D"/>
                </a:solidFill>
              </a:rPr>
              <a:pPr/>
              <a:t>31.3.2015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 rot="5400000">
            <a:off x="6990186" y="3737240"/>
            <a:ext cx="3200400" cy="365760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endParaRPr lang="cs-CZ">
              <a:solidFill>
                <a:srgbClr val="575F6D"/>
              </a:solidFill>
            </a:endParaRPr>
          </a:p>
        </p:txBody>
      </p:sp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76200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0" name="Obdélník 9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2" name="Ovál 11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129016" y="5734050"/>
            <a:ext cx="609600" cy="521208"/>
          </a:xfrm>
          <a:prstGeom prst="rect">
            <a:avLst/>
          </a:prstGeom>
        </p:spPr>
        <p:txBody>
          <a:bodyPr vert="horz" anchor="ctr"/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61252999-B1B3-4FEE-AB4E-EA81A6C4113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13382906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000" b="0" kern="1200" cap="small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1"/>
        </a:buClr>
        <a:buSzPct val="70000"/>
        <a:buFont typeface="Wingdings"/>
        <a:buChar char="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182880" algn="l" rtl="0" eaLnBrk="1" latinLnBrk="0" hangingPunct="1">
        <a:spcBef>
          <a:spcPct val="20000"/>
        </a:spcBef>
        <a:buClr>
          <a:schemeClr val="accent2">
            <a:tint val="60000"/>
          </a:schemeClr>
        </a:buClr>
        <a:buSzPct val="68000"/>
        <a:buFont typeface="Wingdings 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rtl="0" eaLnBrk="1" latinLnBrk="0" hangingPunct="1">
        <a:spcBef>
          <a:spcPct val="20000"/>
        </a:spcBef>
        <a:buClr>
          <a:schemeClr val="accent1"/>
        </a:buClr>
        <a:buChar char="•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2"/>
        </a:buClr>
        <a:buChar char="•"/>
        <a:defRPr kumimoji="0" sz="1400" kern="1200" cap="small" baseline="0">
          <a:solidFill>
            <a:schemeClr val="tx2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Char char="•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8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102" name="Group 5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3717210529"/>
              </p:ext>
            </p:extLst>
          </p:nvPr>
        </p:nvGraphicFramePr>
        <p:xfrm>
          <a:off x="900113" y="1628775"/>
          <a:ext cx="7569200" cy="4510872"/>
        </p:xfrm>
        <a:graphic>
          <a:graphicData uri="http://schemas.openxmlformats.org/drawingml/2006/table">
            <a:tbl>
              <a:tblPr/>
              <a:tblGrid>
                <a:gridCol w="1665287"/>
                <a:gridCol w="5903913"/>
              </a:tblGrid>
              <a:tr h="518118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NÁZEV ŠKOLY</a:t>
                      </a:r>
                    </a:p>
                  </a:txBody>
                  <a:tcPr marL="91438" marR="91438" marT="45713" marB="45713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BRÁNA, základní škola a mateřská škola </a:t>
                      </a:r>
                      <a:b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</a:br>
                      <a: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Kollárova 456, 509 01 Nová Paka</a:t>
                      </a:r>
                      <a:endParaRPr kumimoji="0" lang="cs-CZ" alt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marL="91438" marR="91438" marT="45713" marB="45713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04780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ČÍSLO PROJEKTU</a:t>
                      </a:r>
                    </a:p>
                  </a:txBody>
                  <a:tcPr marL="91438" marR="91438" marT="45713" marB="45713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CZ.1.07/1.4.00/21.3750</a:t>
                      </a:r>
                    </a:p>
                  </a:txBody>
                  <a:tcPr marL="91438" marR="91438" marT="45713" marB="45713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04780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NÁZEV PROJEKTU</a:t>
                      </a:r>
                    </a:p>
                  </a:txBody>
                  <a:tcPr marL="91438" marR="91438" marT="45713" marB="45713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Rozvoj čtení a práce s informacemi</a:t>
                      </a:r>
                    </a:p>
                  </a:txBody>
                  <a:tcPr marL="91438" marR="91438" marT="45713" marB="45713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18118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ČÍSLO A NÁZEV KLÍČOVÉ AKTIVITY</a:t>
                      </a:r>
                    </a:p>
                  </a:txBody>
                  <a:tcPr marL="91438" marR="91438" marT="45713" marB="45713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I/2 Inovace a zkvalitnění výuky směřující k rozvoji čtenářské a informační gramotnosti</a:t>
                      </a:r>
                    </a:p>
                  </a:txBody>
                  <a:tcPr marL="91438" marR="91438" marT="45713" marB="45713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04780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AUTOR</a:t>
                      </a:r>
                    </a:p>
                  </a:txBody>
                  <a:tcPr marL="91438" marR="91438" marT="45713" marB="45713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Ema Koťátková</a:t>
                      </a:r>
                    </a:p>
                  </a:txBody>
                  <a:tcPr marL="91438" marR="91438" marT="45713" marB="45713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04772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PŘEDMĚT</a:t>
                      </a:r>
                    </a:p>
                  </a:txBody>
                  <a:tcPr marL="91438" marR="91438" marT="45713" marB="45713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Prvouka (Vzdělávací </a:t>
                      </a:r>
                      <a:r>
                        <a:rPr kumimoji="0" lang="cs-CZ" alt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oblast: Člověk a jeho svět)</a:t>
                      </a:r>
                    </a:p>
                  </a:txBody>
                  <a:tcPr marL="91438" marR="91438" marT="45713" marB="45713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04780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TÉMATICKÝ OKRUH</a:t>
                      </a:r>
                    </a:p>
                  </a:txBody>
                  <a:tcPr marL="91438" marR="91438" marT="45713" marB="45713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Křesťanská výchova 2</a:t>
                      </a:r>
                    </a:p>
                  </a:txBody>
                  <a:tcPr marL="91438" marR="91438" marT="45713" marB="45713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04780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NÁZEV DUM</a:t>
                      </a:r>
                    </a:p>
                  </a:txBody>
                  <a:tcPr marL="91438" marR="91438" marT="45713" marB="45713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V chrámě 1</a:t>
                      </a:r>
                    </a:p>
                  </a:txBody>
                  <a:tcPr marL="91438" marR="91438" marT="45713" marB="45713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04780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ROČNÍK</a:t>
                      </a:r>
                    </a:p>
                  </a:txBody>
                  <a:tcPr marL="91438" marR="91438" marT="45713" marB="45713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2.</a:t>
                      </a:r>
                    </a:p>
                  </a:txBody>
                  <a:tcPr marL="91438" marR="91438" marT="45713" marB="45713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04780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ČÍSLO MATERIÁLU</a:t>
                      </a:r>
                    </a:p>
                  </a:txBody>
                  <a:tcPr marL="91438" marR="91438" marT="45713" marB="45713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VY_12_INOVACE_</a:t>
                      </a:r>
                      <a:r>
                        <a:rPr kumimoji="0" lang="cs-CZ" alt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anose="020F0502020204030204" pitchFamily="34" charset="0"/>
                          <a:cs typeface="Arial" charset="0"/>
                        </a:rPr>
                        <a:t>4_16_PR_V chrámě 1</a:t>
                      </a:r>
                      <a:endParaRPr kumimoji="0" lang="cs-CZ" altLang="cs-CZ" sz="14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cs typeface="Arial" charset="0"/>
                      </a:endParaRPr>
                    </a:p>
                  </a:txBody>
                  <a:tcPr marL="91438" marR="91438" marT="45713" marB="45713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04780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DATUM TVORBY</a:t>
                      </a:r>
                    </a:p>
                  </a:txBody>
                  <a:tcPr marL="91438" marR="91438" marT="45713" marB="45713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19.12.14</a:t>
                      </a:r>
                    </a:p>
                  </a:txBody>
                  <a:tcPr marL="91438" marR="91438" marT="45713" marB="45713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18118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ANOTACE</a:t>
                      </a:r>
                    </a:p>
                  </a:txBody>
                  <a:tcPr marL="91438" marR="91438" marT="45713" marB="45713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Tento materiál je zařazen do vzdělávací oblasti Křesťanská výchova 2, žáci si procvičují čtení textu s porozuměním, seřazují věty podle časového děje a  slova do vět, odpovídají na otázku.</a:t>
                      </a:r>
                    </a:p>
                  </a:txBody>
                  <a:tcPr marL="91438" marR="91438" marT="45713" marB="45713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  <p:pic>
        <p:nvPicPr>
          <p:cNvPr id="2091" name="Picture 3" descr="H:\!Dokumenty\!Gympl\!projekty\!!OP VK\publicita\OPVK_hor_zakladni_logolink_CB_cz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855788" y="333375"/>
            <a:ext cx="5434012" cy="10541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xmlns="" val="267505358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94283" y="1052736"/>
            <a:ext cx="8229600" cy="1143000"/>
          </a:xfrm>
        </p:spPr>
        <p:txBody>
          <a:bodyPr>
            <a:noAutofit/>
          </a:bodyPr>
          <a:lstStyle/>
          <a:p>
            <a:r>
              <a:rPr lang="cs-CZ" sz="13800" dirty="0" smtClean="0"/>
              <a:t>V chrámě</a:t>
            </a:r>
            <a:endParaRPr lang="cs-CZ" sz="13800" dirty="0"/>
          </a:p>
        </p:txBody>
      </p:sp>
      <p:pic>
        <p:nvPicPr>
          <p:cNvPr id="1027" name="Picture 3" descr="C:\Users\Ema\AppData\Local\Microsoft\Windows\Temporary Internet Files\Content.IE5\QJXWUCBX\2205802209_633fb065fc_z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843808" y="2368322"/>
            <a:ext cx="2952327" cy="442503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361867444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7504" y="260648"/>
            <a:ext cx="8928992" cy="6408712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cs-CZ" sz="3600" b="1" dirty="0" smtClean="0"/>
              <a:t>Každý rok chodívali Ježíšovi rodiče o velikonočních svátcích do Jeruzaléma. </a:t>
            </a:r>
          </a:p>
          <a:p>
            <a:pPr marL="0" indent="0">
              <a:buNone/>
            </a:pPr>
            <a:r>
              <a:rPr lang="cs-CZ" sz="3600" b="1" dirty="0" smtClean="0"/>
              <a:t>	Když bylo Ježíšovi 12 let, šli tam. A když se vraceli domů, zůstal chlapec Ježíš v Jeruzalémě, aniž to jeho rodiče věděli. </a:t>
            </a:r>
          </a:p>
          <a:p>
            <a:pPr marL="0" indent="0">
              <a:buNone/>
            </a:pPr>
            <a:r>
              <a:rPr lang="cs-CZ" sz="3600" b="1" dirty="0" smtClean="0"/>
              <a:t>	Ušli kus cesty a pak jej hledali.</a:t>
            </a:r>
          </a:p>
          <a:p>
            <a:pPr marL="0" indent="0">
              <a:buNone/>
            </a:pPr>
            <a:r>
              <a:rPr lang="cs-CZ" sz="3600" b="1" dirty="0" smtClean="0"/>
              <a:t>	Když ho nenalezli, vrátili se zpět.</a:t>
            </a:r>
          </a:p>
          <a:p>
            <a:pPr marL="0" indent="0">
              <a:buNone/>
            </a:pPr>
            <a:r>
              <a:rPr lang="cs-CZ" sz="3600" b="1" dirty="0" smtClean="0"/>
              <a:t>	Po třech dnech Ježíše nalezli v chrámě, jak sedí mezi učiteli a naslouchá  a dává jim otázky.</a:t>
            </a:r>
          </a:p>
          <a:p>
            <a:pPr marL="0" indent="0">
              <a:buNone/>
            </a:pPr>
            <a:endParaRPr lang="cs-CZ" sz="3600" b="1" dirty="0" smtClean="0"/>
          </a:p>
        </p:txBody>
      </p:sp>
    </p:spTree>
    <p:extLst>
      <p:ext uri="{BB962C8B-B14F-4D97-AF65-F5344CB8AC3E}">
        <p14:creationId xmlns:p14="http://schemas.microsoft.com/office/powerpoint/2010/main" xmlns="" val="428075822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 descr="C:\Users\Ema\AppData\Local\Microsoft\Windows\Temporary Internet Files\Content.IE5\Q9P1SBI1\6930499064_33643ed9fc_z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483768" y="188640"/>
            <a:ext cx="3744416" cy="13562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>
                <a:solidFill>
                  <a:schemeClr val="accent5">
                    <a:lumMod val="60000"/>
                    <a:lumOff val="40000"/>
                  </a:schemeClr>
                </a:solidFill>
              </a:rPr>
              <a:t>Seřaď správně věty, jak jdou za sebou </a:t>
            </a:r>
            <a:endParaRPr lang="cs-CZ" dirty="0">
              <a:solidFill>
                <a:schemeClr val="accent5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pPr marL="514350" indent="-514350">
              <a:buAutoNum type="arabicParenR"/>
            </a:pPr>
            <a:r>
              <a:rPr lang="cs-CZ" sz="4000" b="1" dirty="0" smtClean="0"/>
              <a:t>Ježíšovi rodiče ušli kus cesty a hledali ho.</a:t>
            </a:r>
          </a:p>
          <a:p>
            <a:pPr marL="514350" indent="-514350">
              <a:buAutoNum type="arabicParenR"/>
            </a:pPr>
            <a:r>
              <a:rPr lang="cs-CZ" sz="4000" b="1" dirty="0" smtClean="0"/>
              <a:t>Po třech dnech nalezli Ježíše v chrámě.</a:t>
            </a:r>
          </a:p>
          <a:p>
            <a:pPr marL="514350" indent="-514350">
              <a:buAutoNum type="arabicParenR"/>
            </a:pPr>
            <a:r>
              <a:rPr lang="cs-CZ" sz="4000" b="1" dirty="0" smtClean="0"/>
              <a:t>Když bylo Ježíšovi 12 let, šel s rodiči do Jeruzaléma.</a:t>
            </a:r>
          </a:p>
          <a:p>
            <a:pPr marL="514350" indent="-514350">
              <a:buAutoNum type="arabicParenR"/>
            </a:pPr>
            <a:r>
              <a:rPr lang="cs-CZ" sz="4000" b="1" dirty="0" smtClean="0"/>
              <a:t>A když se vraceli domů, zůstal chlapec ve městě, aniž to jeho rodiče věděli.</a:t>
            </a: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7428393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Správně!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514350" indent="-514350">
              <a:buFont typeface="Arial" panose="020B0604020202020204" pitchFamily="34" charset="0"/>
              <a:buAutoNum type="arabicParenR"/>
            </a:pPr>
            <a:r>
              <a:rPr lang="cs-CZ" sz="3700" b="1" dirty="0">
                <a:solidFill>
                  <a:prstClr val="black"/>
                </a:solidFill>
              </a:rPr>
              <a:t>Když bylo Ježíšovi 12 let, šel s rodiči do Jeruzaléma.</a:t>
            </a:r>
          </a:p>
          <a:p>
            <a:pPr marL="514350" indent="-514350">
              <a:buFont typeface="Arial" panose="020B0604020202020204" pitchFamily="34" charset="0"/>
              <a:buAutoNum type="arabicParenR"/>
            </a:pPr>
            <a:r>
              <a:rPr lang="cs-CZ" sz="3700" b="1" dirty="0">
                <a:solidFill>
                  <a:srgbClr val="FF0000"/>
                </a:solidFill>
              </a:rPr>
              <a:t>A když se vraceli domů, zůstal chlapec ve městě, aniž to jeho rodiče věděli.</a:t>
            </a:r>
          </a:p>
          <a:p>
            <a:pPr marL="514350" lvl="0" indent="-514350">
              <a:buFont typeface="Arial" panose="020B0604020202020204" pitchFamily="34" charset="0"/>
              <a:buAutoNum type="arabicParenR"/>
            </a:pPr>
            <a:r>
              <a:rPr lang="cs-CZ" sz="3700" b="1" dirty="0" smtClean="0">
                <a:solidFill>
                  <a:prstClr val="black"/>
                </a:solidFill>
              </a:rPr>
              <a:t>Ježíšovi rodiče ušli kus cesty a hledali ho.</a:t>
            </a:r>
          </a:p>
          <a:p>
            <a:pPr marL="514350" lvl="0" indent="-514350">
              <a:buFont typeface="Arial" panose="020B0604020202020204" pitchFamily="34" charset="0"/>
              <a:buAutoNum type="arabicParenR"/>
            </a:pPr>
            <a:r>
              <a:rPr lang="cs-CZ" sz="3700" b="1" dirty="0" smtClean="0">
                <a:solidFill>
                  <a:srgbClr val="FF0000"/>
                </a:solidFill>
              </a:rPr>
              <a:t>Po </a:t>
            </a:r>
            <a:r>
              <a:rPr lang="cs-CZ" sz="3700" b="1" dirty="0">
                <a:solidFill>
                  <a:srgbClr val="FF0000"/>
                </a:solidFill>
              </a:rPr>
              <a:t>třech dnech nalezli Ježíše v chrámě</a:t>
            </a:r>
            <a:r>
              <a:rPr lang="cs-CZ" sz="3700" b="1" dirty="0" smtClean="0">
                <a:solidFill>
                  <a:srgbClr val="FF0000"/>
                </a:solidFill>
              </a:rPr>
              <a:t>.</a:t>
            </a:r>
          </a:p>
          <a:p>
            <a:pPr marL="0" lvl="0" indent="0">
              <a:buNone/>
            </a:pPr>
            <a:endParaRPr lang="cs-CZ" sz="3000" b="1" dirty="0" smtClean="0">
              <a:solidFill>
                <a:srgbClr val="FF0000"/>
              </a:solidFill>
            </a:endParaRPr>
          </a:p>
          <a:p>
            <a:endParaRPr lang="cs-CZ" dirty="0"/>
          </a:p>
        </p:txBody>
      </p:sp>
      <p:pic>
        <p:nvPicPr>
          <p:cNvPr id="5122" name="Picture 2" descr="C:\Users\Ema\AppData\Local\Microsoft\Windows\Temporary Internet Files\Content.IE5\Q9P1SBI1\6930499064_33643ed9fc_z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67545" y="-4564"/>
            <a:ext cx="2448272" cy="16334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128417457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Otázka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5400" dirty="0" smtClean="0"/>
              <a:t>Co by </a:t>
            </a:r>
            <a:r>
              <a:rPr lang="cs-CZ" sz="5400" dirty="0" smtClean="0"/>
              <a:t>tvoji </a:t>
            </a:r>
            <a:r>
              <a:rPr lang="cs-CZ" sz="5400" dirty="0" smtClean="0"/>
              <a:t>rodiče dělali, kdyby tě tři dny nemohli najít?</a:t>
            </a:r>
            <a:endParaRPr lang="cs-CZ" sz="5400" dirty="0"/>
          </a:p>
        </p:txBody>
      </p:sp>
    </p:spTree>
    <p:extLst>
      <p:ext uri="{BB962C8B-B14F-4D97-AF65-F5344CB8AC3E}">
        <p14:creationId xmlns:p14="http://schemas.microsoft.com/office/powerpoint/2010/main" xmlns="" val="311385785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55776" y="253022"/>
            <a:ext cx="6789440" cy="1143000"/>
          </a:xfrm>
        </p:spPr>
        <p:txBody>
          <a:bodyPr/>
          <a:lstStyle/>
          <a:p>
            <a:r>
              <a:rPr lang="cs-CZ" dirty="0" smtClean="0"/>
              <a:t>Poskládej ze slov věty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3600" b="1" dirty="0" smtClean="0"/>
              <a:t>hledali Rodiče v Jeruzalémě. chlapce</a:t>
            </a:r>
          </a:p>
          <a:p>
            <a:endParaRPr lang="cs-CZ" sz="3600" b="1" dirty="0"/>
          </a:p>
          <a:p>
            <a:endParaRPr lang="cs-CZ" sz="3600" b="1" dirty="0" smtClean="0"/>
          </a:p>
          <a:p>
            <a:endParaRPr lang="cs-CZ" sz="3600" b="1" dirty="0"/>
          </a:p>
          <a:p>
            <a:r>
              <a:rPr lang="cs-CZ" sz="3600" b="1" dirty="0" smtClean="0"/>
              <a:t>nalezli Po třech Ježíše dnech v chrámě.</a:t>
            </a:r>
            <a:endParaRPr lang="cs-CZ" sz="3600" b="1" dirty="0"/>
          </a:p>
        </p:txBody>
      </p:sp>
      <p:sp>
        <p:nvSpPr>
          <p:cNvPr id="4" name="Obdélník 3"/>
          <p:cNvSpPr/>
          <p:nvPr/>
        </p:nvSpPr>
        <p:spPr>
          <a:xfrm>
            <a:off x="611560" y="2420888"/>
            <a:ext cx="7848872" cy="108012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 smtClean="0"/>
              <a:t>Rodiče hledali chlapce v Jeruzalémě</a:t>
            </a:r>
            <a:r>
              <a:rPr lang="cs-CZ" sz="4000" dirty="0" smtClean="0"/>
              <a:t>.</a:t>
            </a:r>
            <a:endParaRPr lang="cs-CZ" sz="4000" dirty="0"/>
          </a:p>
        </p:txBody>
      </p:sp>
      <p:sp>
        <p:nvSpPr>
          <p:cNvPr id="5" name="Obdélník 4"/>
          <p:cNvSpPr/>
          <p:nvPr/>
        </p:nvSpPr>
        <p:spPr>
          <a:xfrm>
            <a:off x="683568" y="5085184"/>
            <a:ext cx="7920880" cy="79208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/>
              <a:t>Po třech dnech nalezli Ježíše v chrámě.</a:t>
            </a:r>
            <a:endParaRPr lang="cs-CZ" sz="3600" b="1" dirty="0"/>
          </a:p>
        </p:txBody>
      </p:sp>
      <p:pic>
        <p:nvPicPr>
          <p:cNvPr id="3075" name="Picture 3" descr="C:\Users\Ema\AppData\Local\Microsoft\Windows\Temporary Internet Files\Content.IE5\MMQ5EJA9\6ldicdd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83568" y="105666"/>
            <a:ext cx="2520280" cy="149956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202365984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11560" y="257497"/>
            <a:ext cx="8229600" cy="4525963"/>
          </a:xfrm>
        </p:spPr>
        <p:txBody>
          <a:bodyPr>
            <a:normAutofit/>
          </a:bodyPr>
          <a:lstStyle/>
          <a:p>
            <a:r>
              <a:rPr lang="cs-CZ" sz="11500" dirty="0" smtClean="0"/>
              <a:t>VÝBORNĚ!</a:t>
            </a:r>
            <a:endParaRPr lang="cs-CZ" sz="11500" dirty="0"/>
          </a:p>
        </p:txBody>
      </p:sp>
      <p:pic>
        <p:nvPicPr>
          <p:cNvPr id="2050" name="Picture 2" descr="C:\Users\Ema\AppData\Local\Microsoft\Windows\Temporary Internet Files\Content.IE5\TP26XMVT\clown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691680" y="2204864"/>
            <a:ext cx="4392488" cy="43924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60795409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800" b="1" dirty="0" smtClean="0"/>
              <a:t>Jeruzalém dnes</a:t>
            </a:r>
            <a:endParaRPr lang="cs-CZ" sz="4800" b="1" dirty="0"/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6147" name="Picture 3" descr="C:\Users\Ema\AppData\Local\Microsoft\Windows\Temporary Internet Files\Content.IE5\Q9P1SBI1\6930499064_33643ed9fc_z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54892" y="1352143"/>
            <a:ext cx="7917508" cy="52824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2270589658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pPr marL="274320" lvl="0" indent="-274320" defTabSz="457200">
              <a:spcBef>
                <a:spcPts val="600"/>
              </a:spcBef>
              <a:spcAft>
                <a:spcPts val="600"/>
              </a:spcAft>
              <a:buClr>
                <a:srgbClr val="F0A22E"/>
              </a:buClr>
              <a:buSzPct val="70000"/>
              <a:buFont typeface="Wingdings 2"/>
              <a:buChar char=""/>
            </a:pPr>
            <a:r>
              <a:rPr lang="cs-CZ" dirty="0">
                <a:solidFill>
                  <a:srgbClr val="4E3B30"/>
                </a:solidFill>
                <a:latin typeface="Franklin Gothic Book"/>
              </a:rPr>
              <a:t>Galerie Klipart MS </a:t>
            </a:r>
            <a:r>
              <a:rPr lang="cs-CZ" dirty="0" smtClean="0">
                <a:solidFill>
                  <a:srgbClr val="4E3B30"/>
                </a:solidFill>
                <a:latin typeface="Franklin Gothic Book"/>
              </a:rPr>
              <a:t>Office</a:t>
            </a:r>
          </a:p>
          <a:p>
            <a:pPr marL="274320" lvl="0" indent="-274320" defTabSz="457200">
              <a:spcBef>
                <a:spcPts val="600"/>
              </a:spcBef>
              <a:spcAft>
                <a:spcPts val="600"/>
              </a:spcAft>
              <a:buClr>
                <a:srgbClr val="F0A22E"/>
              </a:buClr>
              <a:buSzPct val="70000"/>
              <a:buFont typeface="Wingdings 2"/>
              <a:buChar char=""/>
            </a:pPr>
            <a:r>
              <a:rPr lang="cs-CZ" dirty="0" smtClean="0">
                <a:solidFill>
                  <a:srgbClr val="4E3B30"/>
                </a:solidFill>
                <a:latin typeface="Franklin Gothic Book"/>
              </a:rPr>
              <a:t>Převyprávěný text z Bible, Ekumenický překlad. Ekumenická rada církví v ČSR, v Praze 1984, s. 782.</a:t>
            </a:r>
            <a:endParaRPr lang="cs-CZ" dirty="0">
              <a:solidFill>
                <a:srgbClr val="4E3B30"/>
              </a:solidFill>
              <a:latin typeface="Franklin Gothic Book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42575939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>
        <p14:flash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_rels/them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Arkýř">
  <a:themeElements>
    <a:clrScheme name="Arkýř">
      <a:dk1>
        <a:sysClr val="windowText" lastClr="000000"/>
      </a:dk1>
      <a:lt1>
        <a:sysClr val="window" lastClr="FFFFFF"/>
      </a:lt1>
      <a:dk2>
        <a:srgbClr val="575F6D"/>
      </a:dk2>
      <a:lt2>
        <a:srgbClr val="FFF39D"/>
      </a:lt2>
      <a:accent1>
        <a:srgbClr val="FE8637"/>
      </a:accent1>
      <a:accent2>
        <a:srgbClr val="7598D9"/>
      </a:accent2>
      <a:accent3>
        <a:srgbClr val="B32C16"/>
      </a:accent3>
      <a:accent4>
        <a:srgbClr val="F5CD2D"/>
      </a:accent4>
      <a:accent5>
        <a:srgbClr val="AEBAD5"/>
      </a:accent5>
      <a:accent6>
        <a:srgbClr val="777C84"/>
      </a:accent6>
      <a:hlink>
        <a:srgbClr val="D2611C"/>
      </a:hlink>
      <a:folHlink>
        <a:srgbClr val="3B435B"/>
      </a:folHlink>
    </a:clrScheme>
    <a:fontScheme name="Arkýř">
      <a:majorFont>
        <a:latin typeface="Century Schoolbook"/>
        <a:ea typeface=""/>
        <a:cs typeface=""/>
        <a:font script="Jpan" typeface="ＭＳ Ｐ明朝"/>
        <a:font script="Hang" typeface="휴먼매직체"/>
        <a:font script="Hans" typeface="华文楷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Schoolbook"/>
        <a:ea typeface=""/>
        <a:cs typeface=""/>
        <a:font script="Jpan" typeface="ＭＳ Ｐ明朝"/>
        <a:font script="Hang" typeface="휴먼매직체"/>
        <a:font script="Hans" typeface="宋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Arkýř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60000"/>
              </a:schemeClr>
            </a:gs>
            <a:gs pos="30000">
              <a:schemeClr val="phClr">
                <a:tint val="38000"/>
                <a:satMod val="260000"/>
              </a:schemeClr>
            </a:gs>
            <a:gs pos="75000">
              <a:schemeClr val="phClr">
                <a:tint val="55000"/>
                <a:satMod val="255000"/>
              </a:schemeClr>
            </a:gs>
            <a:gs pos="100000">
              <a:schemeClr val="phClr"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gradFill rotWithShape="1">
          <a:gsLst>
            <a:gs pos="0">
              <a:schemeClr val="phClr">
                <a:shade val="63000"/>
                <a:satMod val="165000"/>
              </a:schemeClr>
            </a:gs>
            <a:gs pos="30000">
              <a:schemeClr val="phClr">
                <a:shade val="58000"/>
                <a:satMod val="165000"/>
              </a:schemeClr>
            </a:gs>
            <a:gs pos="75000">
              <a:schemeClr val="phClr">
                <a:shade val="30000"/>
                <a:satMod val="175000"/>
              </a:schemeClr>
            </a:gs>
            <a:gs pos="100000">
              <a:schemeClr val="phClr"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</a:fillStyleLst>
      <a:lnStyleLst>
        <a:ln w="12700" cap="flat" cmpd="sng" algn="ctr">
          <a:solidFill>
            <a:schemeClr val="phClr">
              <a:shade val="70000"/>
              <a:satMod val="15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492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0"/>
            </a:lightRig>
          </a:scene3d>
          <a:sp3d>
            <a:bevelT w="47625" h="69850"/>
            <a:contourClr>
              <a:schemeClr val="lt1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58000"/>
                <a:satMod val="125000"/>
              </a:schemeClr>
            </a:gs>
            <a:gs pos="40000">
              <a:schemeClr val="phClr">
                <a:tint val="90000"/>
                <a:shade val="90000"/>
                <a:satMod val="120000"/>
              </a:schemeClr>
            </a:gs>
            <a:gs pos="100000">
              <a:schemeClr val="phClr">
                <a:tint val="5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shade val="80000"/>
              </a:schemeClr>
              <a:schemeClr val="phClr">
                <a:tint val="91000"/>
              </a:schemeClr>
            </a:duotone>
          </a:blip>
          <a:tile tx="0" ty="0" sx="40000" sy="50000" flip="y" algn="tl"/>
        </a:blip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85</TotalTime>
  <Words>300</Words>
  <Application>Microsoft Office PowerPoint</Application>
  <PresentationFormat>Předvádění na obrazovce (4:3)</PresentationFormat>
  <Paragraphs>56</Paragraphs>
  <Slides>10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10</vt:i4>
      </vt:variant>
    </vt:vector>
  </HeadingPairs>
  <TitlesOfParts>
    <vt:vector size="12" baseType="lpstr">
      <vt:lpstr>Motiv systému Office</vt:lpstr>
      <vt:lpstr>Arkýř</vt:lpstr>
      <vt:lpstr>Snímek 1</vt:lpstr>
      <vt:lpstr>V chrámě</vt:lpstr>
      <vt:lpstr>Snímek 3</vt:lpstr>
      <vt:lpstr>Seřaď správně věty, jak jdou za sebou </vt:lpstr>
      <vt:lpstr>Správně!</vt:lpstr>
      <vt:lpstr>Otázka</vt:lpstr>
      <vt:lpstr>Poskládej ze slov věty</vt:lpstr>
      <vt:lpstr>Snímek 8</vt:lpstr>
      <vt:lpstr>Jeruzalém dnes</vt:lpstr>
      <vt:lpstr>Použité zdroje</vt:lpstr>
    </vt:vector>
  </TitlesOfParts>
  <Company>HP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Ema</dc:creator>
  <cp:lastModifiedBy>Dum</cp:lastModifiedBy>
  <cp:revision>11</cp:revision>
  <dcterms:created xsi:type="dcterms:W3CDTF">2014-12-18T19:33:21Z</dcterms:created>
  <dcterms:modified xsi:type="dcterms:W3CDTF">2015-03-31T18:55:40Z</dcterms:modified>
</cp:coreProperties>
</file>