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05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9" r:id="rId4"/>
    <p:sldId id="290" r:id="rId5"/>
    <p:sldId id="291" r:id="rId6"/>
    <p:sldId id="292" r:id="rId7"/>
    <p:sldId id="293" r:id="rId8"/>
    <p:sldId id="275" r:id="rId9"/>
    <p:sldId id="276" r:id="rId10"/>
    <p:sldId id="277" r:id="rId11"/>
    <p:sldId id="278" r:id="rId12"/>
    <p:sldId id="287" r:id="rId13"/>
    <p:sldId id="28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65" autoAdjust="0"/>
    <p:restoredTop sz="87389" autoAdjust="0"/>
  </p:normalViewPr>
  <p:slideViewPr>
    <p:cSldViewPr snapToGrid="0">
      <p:cViewPr varScale="1">
        <p:scale>
          <a:sx n="80" d="100"/>
          <a:sy n="80" d="100"/>
        </p:scale>
        <p:origin x="-114" y="-63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4/1/2015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3398520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82639" y="1371601"/>
            <a:ext cx="10464800" cy="1927225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4000" b="1" dirty="0">
                <a:solidFill>
                  <a:schemeClr val="tx2">
                    <a:lumMod val="75000"/>
                  </a:schemeClr>
                </a:solidFill>
                <a:latin typeface="Century Gothic"/>
              </a:rPr>
              <a:t>Jak pomůžeme ptáčkům přečkat zimu </a:t>
            </a: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Century Gothic"/>
              </a:rPr>
              <a:t>?</a:t>
            </a:r>
            <a:endParaRPr lang="cs-CZ" sz="4000" b="1" i="0" dirty="0">
              <a:solidFill>
                <a:schemeClr val="tx2">
                  <a:lumMod val="75000"/>
                </a:scheme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cap="none" dirty="0" smtClean="0"/>
              <a:t>Jana Šonková</a:t>
            </a:r>
            <a:endParaRPr lang="cs-CZ" cap="none" dirty="0"/>
          </a:p>
        </p:txBody>
      </p:sp>
      <p:pic>
        <p:nvPicPr>
          <p:cNvPr id="4" name="Obrázek 3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62352" y="4848346"/>
            <a:ext cx="6599234" cy="145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Výroba krmiva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50285" y="1847045"/>
            <a:ext cx="2584361" cy="193827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3313281" y="1845090"/>
            <a:ext cx="2586595" cy="193994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01555" y="1760113"/>
            <a:ext cx="2816180" cy="21121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095346" y="1844539"/>
            <a:ext cx="2587225" cy="1940419"/>
          </a:xfrm>
          <a:prstGeom prst="rect">
            <a:avLst/>
          </a:prstGeom>
        </p:spPr>
      </p:pic>
      <p:sp>
        <p:nvSpPr>
          <p:cNvPr id="9" name="Zaoblený obdélník 8"/>
          <p:cNvSpPr/>
          <p:nvPr/>
        </p:nvSpPr>
        <p:spPr>
          <a:xfrm>
            <a:off x="1785265" y="423929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/>
              <a:t>1</a:t>
            </a:r>
            <a:endParaRPr lang="cs-CZ" sz="60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4285087" y="4237146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/>
              <a:t>2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7202978" y="4237146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/>
              <a:t>3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10160000" y="423929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3207287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Výroba krmiva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022558" y="1680786"/>
            <a:ext cx="2584361" cy="193827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13869" y="1847325"/>
            <a:ext cx="2586595" cy="193994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75665" y="1676983"/>
            <a:ext cx="2816180" cy="21121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210729" y="1678280"/>
            <a:ext cx="2587225" cy="1940419"/>
          </a:xfrm>
          <a:prstGeom prst="rect">
            <a:avLst/>
          </a:prstGeom>
        </p:spPr>
      </p:pic>
      <p:sp>
        <p:nvSpPr>
          <p:cNvPr id="9" name="Zaoblený obdélník 8"/>
          <p:cNvSpPr/>
          <p:nvPr/>
        </p:nvSpPr>
        <p:spPr>
          <a:xfrm>
            <a:off x="1694069" y="4365932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/>
              <a:t>1</a:t>
            </a:r>
            <a:endParaRPr lang="cs-CZ" sz="60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4285087" y="4237146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/>
              <a:t>2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7202978" y="4237146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/>
              <a:t>3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10160000" y="423929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2830330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212" y="1370734"/>
            <a:ext cx="2236631" cy="167747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212" y="4222756"/>
            <a:ext cx="2236632" cy="167747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1902" y="2448665"/>
            <a:ext cx="2277540" cy="170815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61502" y="2448666"/>
            <a:ext cx="2277540" cy="170815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55427" y="1261546"/>
            <a:ext cx="2292625" cy="171946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95183" y="4156821"/>
            <a:ext cx="2252869" cy="168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241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76 0.0618 L -0.03776 0.06203 C -0.04323 0.06389 -0.04882 0.06458 -0.05416 0.06759 L -0.06067 0.07152 L -0.06393 0.07361 L -0.09544 0.07152 C -0.10742 0.07083 -0.1194 0.07129 -0.13125 0.06967 C -0.13424 0.06921 -0.13711 0.06689 -0.13997 0.06574 C -0.14179 0.06504 -0.14362 0.06458 -0.14544 0.06389 C -0.15169 0.06111 -0.14557 0.06227 -0.15299 0.05995 C -0.1556 0.05926 -0.15807 0.05856 -0.16067 0.0581 L -0.17799 0.05416 C -0.18984 0.04004 -0.17161 0.06088 -0.18567 0.04838 C -0.20065 0.03518 -0.18645 0.04398 -0.19544 0.03865 C -0.19687 0.0368 -0.19843 0.03495 -0.19974 0.03287 C -0.20091 0.03102 -0.20182 0.02893 -0.20299 0.02708 C -0.20586 0.02291 -0.20911 0.02014 -0.21171 0.01551 L -0.21823 0.00393 C -0.21901 3.33333E-6 -0.21914 -0.0044 -0.22044 -0.00764 L -0.22474 -0.01922 C -0.22513 -0.02176 -0.22513 -0.02454 -0.22591 -0.02709 C -0.22708 -0.03125 -0.2302 -0.03866 -0.2302 -0.03843 C -0.2306 -0.04121 -0.23073 -0.04398 -0.23125 -0.0463 C -0.23177 -0.04838 -0.23294 -0.05 -0.23346 -0.05209 C -0.23411 -0.05533 -0.23411 -0.05857 -0.2345 -0.06181 C -0.23724 -0.07917 -0.23593 -0.0676 -0.23893 -0.08311 C -0.23932 -0.08565 -0.23958 -0.0882 -0.23997 -0.09074 C -0.24062 -0.09468 -0.24153 -0.09838 -0.24218 -0.10232 C -0.2431 -0.1088 -0.24349 -0.11528 -0.24427 -0.12176 C -0.24518 -0.12848 -0.24531 -0.12917 -0.24648 -0.13519 C -0.24687 -0.14236 -0.24713 -0.14954 -0.24752 -0.15648 C -0.2483 -0.16968 -0.24869 -0.17153 -0.24974 -0.18357 C -0.25013 -0.19329 -0.25039 -0.20301 -0.25091 -0.2125 C -0.2526 -0.24954 -0.25104 -0.21135 -0.25299 -0.23773 C -0.25351 -0.24422 -0.25364 -0.2507 -0.25416 -0.25695 C -0.25455 -0.26297 -0.25533 -0.26505 -0.25625 -0.27061 C -0.25703 -0.27547 -0.25729 -0.2794 -0.25846 -0.28403 C -0.25911 -0.28681 -0.26002 -0.28912 -0.26067 -0.2919 C -0.26106 -0.29375 -0.26119 -0.29584 -0.26171 -0.29769 C -0.26224 -0.29977 -0.26328 -0.30139 -0.26393 -0.30348 C -0.26471 -0.30602 -0.26536 -0.30857 -0.26601 -0.31111 C -0.26653 -0.31297 -0.26653 -0.31528 -0.26718 -0.3169 C -0.2677 -0.31852 -0.26875 -0.31945 -0.26927 -0.32084 C -0.27018 -0.32269 -0.27057 -0.32477 -0.27148 -0.32662 C -0.27356 -0.33079 -0.27591 -0.33426 -0.27799 -0.3382 C -0.27916 -0.34005 -0.27994 -0.3426 -0.28125 -0.34398 C -0.28593 -0.34954 -0.28333 -0.34676 -0.28893 -0.35162 C -0.29401 -0.36088 -0.29088 -0.35602 -0.29869 -0.36528 C -0.29974 -0.36644 -0.30065 -0.36829 -0.30195 -0.36922 C -0.30299 -0.36968 -0.30416 -0.37014 -0.3052 -0.37107 C -0.31458 -0.37824 -0.3052 -0.37223 -0.31276 -0.37686 C -0.31354 -0.37824 -0.31406 -0.37986 -0.31497 -0.38079 C -0.31601 -0.38172 -0.31718 -0.38218 -0.31823 -0.38264 C -0.32617 -0.38611 -0.32148 -0.38311 -0.3302 -0.38658 C -0.33125 -0.38704 -0.33229 -0.38797 -0.33346 -0.38843 C -0.33997 -0.39074 -0.34635 -0.39098 -0.35299 -0.39236 C -0.35638 -0.39306 -0.36158 -0.39491 -0.36497 -0.39607 L -0.46927 -0.39422 C -0.47109 -0.39422 -0.47291 -0.39283 -0.47474 -0.39236 C -0.47877 -0.39144 -0.48268 -0.39098 -0.48671 -0.39028 C -0.52656 -0.3926 -0.50911 -0.39236 -0.5388 -0.39236 L -0.5388 -0.39213 " pathEditMode="relative" rAng="0" ptsTypes="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52" y="-2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-3.33333E-6 7.40741E-7 C -0.00365 -0.00069 -0.00729 -0.00093 -0.01094 -0.00185 C -0.01211 -0.00208 -0.01302 -0.0037 -0.01419 -0.0037 C -0.02513 -0.0037 -0.03594 -0.00255 -0.04674 -0.00185 C -0.04857 -0.00116 -0.05039 -0.00046 -0.05221 7.40741E-7 C -0.05482 0.0007 -0.05729 0.00116 -0.0599 0.00208 C -0.06133 0.00255 -0.06276 0.00324 -0.06419 0.00394 C -0.06523 0.00509 -0.06628 0.00695 -0.06745 0.00787 C -0.06875 0.0088 -0.0763 0.01134 -0.07721 0.01157 C -0.08008 0.01412 -0.0832 0.0162 -0.08594 0.01945 C -0.0901 0.02431 -0.08789 0.02245 -0.09245 0.02523 C -0.10182 0.03611 -0.08997 0.02292 -0.09896 0.03102 C -0.10013 0.03195 -0.10117 0.03333 -0.10221 0.03472 C -0.10299 0.03588 -0.10352 0.03773 -0.10443 0.03866 C -0.10534 0.03982 -0.10664 0.04005 -0.10768 0.04051 C -0.10964 0.04421 -0.11042 0.04583 -0.11315 0.04838 C -0.11406 0.04931 -0.11523 0.04954 -0.11641 0.05023 C -0.11849 0.05278 -0.12109 0.05463 -0.12292 0.05787 C -0.12357 0.05926 -0.12422 0.06065 -0.125 0.06181 C -0.12708 0.06458 -0.12969 0.0662 -0.13151 0.06968 C -0.13372 0.07338 -0.13633 0.07662 -0.13815 0.08125 C -0.1388 0.0831 -0.13945 0.08519 -0.14023 0.08704 C -0.14232 0.09097 -0.14518 0.09375 -0.14674 0.09861 C -0.15365 0.11875 -0.14648 0.09954 -0.15326 0.11389 C -0.15417 0.11574 -0.15469 0.11806 -0.15547 0.11968 C -0.15651 0.12176 -0.15781 0.12338 -0.15872 0.12546 C -0.1638 0.13796 -0.15781 0.12963 -0.16419 0.13704 C -0.16484 0.14236 -0.16536 0.14745 -0.16641 0.15255 C -0.16667 0.15463 -0.16719 0.15648 -0.16745 0.15833 C -0.16823 0.16343 -0.16862 0.16875 -0.16966 0.17384 C -0.17031 0.17778 -0.17122 0.18148 -0.17174 0.18542 C -0.17305 0.19445 -0.17266 0.19352 -0.175 0.20278 C -0.17565 0.20532 -0.17643 0.2081 -0.17721 0.21042 C -0.17982 0.21829 -0.18255 0.22384 -0.1849 0.23171 C -0.18737 0.24097 -0.18633 0.24097 -0.18919 0.24907 C -0.1901 0.25185 -0.19141 0.25417 -0.19245 0.25695 C -0.19323 0.2588 -0.19375 0.26111 -0.19466 0.26273 C -0.19557 0.26435 -0.19687 0.26505 -0.19792 0.26644 C -0.20156 0.27176 -0.20013 0.27431 -0.20651 0.27801 C -0.20859 0.2794 -0.21211 0.28148 -0.21419 0.28195 C -0.21927 0.28287 -0.22435 0.28333 -0.22943 0.28403 C -0.23841 0.28333 -0.24753 0.2831 -0.25651 0.28195 C -0.25807 0.28171 -0.25937 0.28032 -0.26094 0.28009 C -0.26445 0.27917 -0.2681 0.27894 -0.27174 0.27801 C -0.27435 0.27755 -0.27682 0.27685 -0.27943 0.27616 C -0.28268 0.27546 -0.28594 0.275 -0.28919 0.27431 C -0.29023 0.27361 -0.29128 0.27269 -0.29245 0.27222 C -0.30964 0.26829 -0.30742 0.26852 -0.31628 0.26852 L -0.31628 0.26852 " pathEditMode="relative" ptsTypes="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1.48148E-6 L 3.75E-6 1.48148E-6 C 0.01315 -0.00116 0.02526 -0.00023 0.03802 -0.00602 C 0.03945 -0.00648 0.04089 -0.00718 0.04232 -0.00787 C 0.04661 -0.00995 0.04909 -0.01296 0.0543 -0.01366 C 0.07279 -0.01597 0.06445 -0.01458 0.0793 -0.01759 C 0.08203 -0.01921 0.08385 -0.02037 0.08685 -0.0213 C 0.08945 -0.02222 0.09193 -0.02269 0.09453 -0.02338 C 0.09596 -0.02454 0.09727 -0.02616 0.09883 -0.02708 C 0.10026 -0.02801 0.10169 -0.02824 0.10312 -0.02917 C 0.10534 -0.03032 0.10755 -0.03171 0.10964 -0.03287 C 0.11081 -0.03356 0.11198 -0.0338 0.11289 -0.03495 C 0.11719 -0.03981 0.11497 -0.03796 0.11953 -0.04074 C 0.12161 -0.04329 0.12357 -0.04699 0.12604 -0.04838 L 0.13255 -0.05231 C 0.1388 -0.06343 0.13555 -0.06065 0.14115 -0.06389 L 0.14661 -0.07361 C 0.1474 -0.07477 0.14792 -0.07662 0.14883 -0.07755 C 0.15026 -0.0787 0.15182 -0.07963 0.15312 -0.08125 C 0.15638 -0.08519 0.15456 -0.08588 0.15755 -0.09097 C 0.15846 -0.09259 0.15977 -0.09329 0.16081 -0.09491 C 0.16159 -0.09606 0.16211 -0.09745 0.16289 -0.09861 C 0.16393 -0.10023 0.16523 -0.10116 0.16615 -0.10255 C 0.16732 -0.1044 0.16823 -0.10671 0.1694 -0.10833 C 0.17083 -0.10995 0.17227 -0.11111 0.17383 -0.11227 C 0.17904 -0.11644 0.17852 -0.11574 0.18359 -0.11806 C 0.19193 -0.12546 0.18359 -0.11898 0.1944 -0.12384 C 0.19661 -0.12477 0.19883 -0.12639 0.20091 -0.12778 C 0.20091 -0.12778 0.20755 -0.13148 0.20755 -0.13148 C 0.20898 -0.13287 0.21029 -0.13449 0.21185 -0.13542 C 0.21354 -0.13657 0.21549 -0.13657 0.21732 -0.13727 C 0.21875 -0.13796 0.22018 -0.13889 0.22161 -0.13935 C 0.22409 -0.14005 0.22669 -0.14051 0.22917 -0.1412 C 0.23385 -0.14282 0.23281 -0.14306 0.23685 -0.14514 C 0.23828 -0.14583 0.23971 -0.1463 0.24115 -0.14699 C 0.24232 -0.14769 0.24336 -0.14838 0.2444 -0.14907 C 0.25 -0.15139 0.25482 -0.15208 0.26068 -0.15278 C 0.26185 -0.15301 0.26289 -0.15278 0.26406 -0.15278 L 0.26406 -0.15278 " pathEditMode="relative" ptsTypes="AAAAAAAAAAAAAAAAAAAAAAAAAAAAAAAAAAAAA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</a:t>
            </a:r>
            <a:r>
              <a:rPr lang="cs-CZ" dirty="0" err="1" smtClean="0"/>
              <a:t>KUMUČe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887" y="1028700"/>
            <a:ext cx="5340626" cy="400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253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</a:t>
            </a:r>
            <a:r>
              <a:rPr lang="cs-CZ" dirty="0" err="1" smtClean="0"/>
              <a:t>KUMUČe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363695" y="1386095"/>
            <a:ext cx="4065106" cy="304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9390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92728" y="1600200"/>
            <a:ext cx="10972800" cy="4876800"/>
          </a:xfrm>
        </p:spPr>
        <p:txBody>
          <a:bodyPr/>
          <a:lstStyle/>
          <a:p>
            <a:r>
              <a:rPr lang="cs-CZ" dirty="0" smtClean="0"/>
              <a:t>Vlastní zdroje, fotografie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blok: </a:t>
            </a:r>
            <a:r>
              <a:rPr lang="cs-CZ" sz="2800" dirty="0" smtClean="0">
                <a:latin typeface="Calibri" panose="020F0502020204030204" pitchFamily="34" charset="0"/>
              </a:rPr>
              <a:t>Dítě a jeho tělo 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obsahuje tři pracovní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listy s jednoduchým interaktivním úkolem.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se seznamuje s netradičním materiálem pro výrobu krmiva pro ptáčky, seznámí se s výrobním postupem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jeho praktickým využitím. Prohlubuje u dětí vztah k přírodě.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742950" y="2133600"/>
            <a:ext cx="9601200" cy="2647950"/>
          </a:xfrm>
        </p:spPr>
        <p:txBody>
          <a:bodyPr/>
          <a:lstStyle/>
          <a:p>
            <a:r>
              <a:rPr lang="cs-CZ" dirty="0" smtClean="0"/>
              <a:t>Druhý snímek – seznámení s pracovním postupem</a:t>
            </a:r>
          </a:p>
          <a:p>
            <a:r>
              <a:rPr lang="cs-CZ" dirty="0" smtClean="0"/>
              <a:t>Třetí snímek – vytvořit logickou posloupnost výrobního procesu</a:t>
            </a:r>
          </a:p>
          <a:p>
            <a:r>
              <a:rPr lang="cs-CZ" dirty="0" smtClean="0"/>
              <a:t>Čtvrtý snímek – spojit dvojice obrázků čarou, dle počtu slabik</a:t>
            </a:r>
          </a:p>
          <a:p>
            <a:r>
              <a:rPr lang="cs-CZ" dirty="0" smtClean="0"/>
              <a:t>Zpětná kontrola – při kliknutí se animací spojí správné dvojice</a:t>
            </a:r>
          </a:p>
          <a:p>
            <a:r>
              <a:rPr lang="cs-CZ" dirty="0" smtClean="0"/>
              <a:t>Využití </a:t>
            </a:r>
            <a:r>
              <a:rPr lang="cs-CZ" dirty="0" err="1" smtClean="0"/>
              <a:t>Kumuče</a:t>
            </a:r>
            <a:r>
              <a:rPr lang="cs-CZ" dirty="0" smtClean="0"/>
              <a:t> – viz.5., 6. </a:t>
            </a:r>
            <a:r>
              <a:rPr lang="cs-CZ" smtClean="0"/>
              <a:t>snímek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41120" y="1931831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Rozpoznání odlišností v detailech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Rozlišení podstatných a nepodstatných předmětů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075923" y="461042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Modrá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0</TotalTime>
  <Words>312</Words>
  <Application>Microsoft Office PowerPoint</Application>
  <PresentationFormat>Vlastní</PresentationFormat>
  <Paragraphs>70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Přehlednost</vt:lpstr>
      <vt:lpstr>Jak pomůžeme ptáčkům přečkat zimu ?</vt:lpstr>
      <vt:lpstr>Výroba krmiva</vt:lpstr>
      <vt:lpstr>Výroba krmiva</vt:lpstr>
      <vt:lpstr>Snímek 4</vt:lpstr>
      <vt:lpstr>Využití KUMUČe</vt:lpstr>
      <vt:lpstr>Využití KUMUČe</vt:lpstr>
      <vt:lpstr>Použité odkazy</vt:lpstr>
      <vt:lpstr>Metodický pokyn Integrovaný blok: Dítě a jeho tělo </vt:lpstr>
      <vt:lpstr>Studijní materiály </vt:lpstr>
      <vt:lpstr>   Práce s interaktivním výukovým materiálem </vt:lpstr>
      <vt:lpstr>Prvky polytechnické výchovy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2015-04-01T13:20:01Z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