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97" r:id="rId2"/>
    <p:sldMasterId id="2147483714" r:id="rId3"/>
  </p:sldMasterIdLst>
  <p:notesMasterIdLst>
    <p:notesMasterId r:id="rId17"/>
  </p:notesMasterIdLst>
  <p:handoutMasterIdLst>
    <p:handoutMasterId r:id="rId18"/>
  </p:handoutMasterIdLst>
  <p:sldIdLst>
    <p:sldId id="272" r:id="rId4"/>
    <p:sldId id="289" r:id="rId5"/>
    <p:sldId id="290" r:id="rId6"/>
    <p:sldId id="291" r:id="rId7"/>
    <p:sldId id="292" r:id="rId8"/>
    <p:sldId id="293" r:id="rId9"/>
    <p:sldId id="294" r:id="rId10"/>
    <p:sldId id="295" r:id="rId11"/>
    <p:sldId id="275" r:id="rId12"/>
    <p:sldId id="276" r:id="rId13"/>
    <p:sldId id="277" r:id="rId14"/>
    <p:sldId id="287" r:id="rId15"/>
    <p:sldId id="28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338" autoAdjust="0"/>
    <p:restoredTop sz="94660"/>
  </p:normalViewPr>
  <p:slideViewPr>
    <p:cSldViewPr snapToGrid="0">
      <p:cViewPr>
        <p:scale>
          <a:sx n="70" d="100"/>
          <a:sy n="70" d="100"/>
        </p:scale>
        <p:origin x="-462" y="-864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handoutMaster" Target="handoutMasters/handoutMaster1.xml"/><Relationship Id="rId3" Type="http://schemas.openxmlformats.org/officeDocument/2006/relationships/slideMaster" Target="slideMasters/slideMaster2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936129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8475697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356410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37597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7262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943325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90382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90014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430642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8547474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6177128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4313647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92242351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054777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1117522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17435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4/1/2015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620123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661490"/>
      </p:ext>
    </p:extLst>
  </p:cSld>
  <p:clrMapOvr>
    <a:masterClrMapping/>
  </p:clrMapOvr>
  <p:hf hd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66264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51900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550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81614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03915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138578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858499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0009287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2397758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image" Target="../media/image2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28941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709" r:id="rId12"/>
    <p:sldLayoutId id="2147483710" r:id="rId13"/>
    <p:sldLayoutId id="2147483711" r:id="rId14"/>
    <p:sldLayoutId id="2147483712" r:id="rId15"/>
    <p:sldLayoutId id="2147483713" r:id="rId16"/>
    <p:sldLayoutId id="2147483649" r:id="rId17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8810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ommons.wikimedia.org/wiki/File:Kolomazn%C3%A1_pec2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hyperlink" Target="http://commons.wikimedia.org/wiki/File:Kolomazn%C3%A1_pec.JPG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/index.php?title=Kolomazn%C3%A1_pec&amp;oldid=11853588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/index.php?title=Kolomazn%C3%A1_pec&amp;oldid=11853588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87378" y="624865"/>
            <a:ext cx="8723291" cy="2543338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4000" dirty="0" smtClean="0">
                <a:latin typeface="Century Gothic"/>
              </a:rPr>
              <a:t>Návštěva kolomazné pece</a:t>
            </a:r>
            <a:r>
              <a:rPr lang="cs-CZ" sz="4000" dirty="0">
                <a:latin typeface="Century Gothic"/>
              </a:rPr>
              <a:t/>
            </a:r>
            <a:br>
              <a:rPr lang="cs-CZ" sz="4000" dirty="0">
                <a:latin typeface="Century Gothic"/>
              </a:rPr>
            </a:br>
            <a:endParaRPr lang="cs-CZ" sz="4000" b="0" i="0" dirty="0"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5255" y="2234960"/>
            <a:ext cx="7197726" cy="1405467"/>
          </a:xfrm>
        </p:spPr>
        <p:txBody>
          <a:bodyPr/>
          <a:lstStyle/>
          <a:p>
            <a:endParaRPr lang="cs-CZ" cap="none" dirty="0" smtClean="0"/>
          </a:p>
          <a:p>
            <a:r>
              <a:rPr lang="cs-CZ" cap="none" dirty="0" smtClean="0"/>
              <a:t>Alena </a:t>
            </a:r>
            <a:r>
              <a:rPr lang="cs-CZ" cap="none" dirty="0" err="1" smtClean="0"/>
              <a:t>Maurová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Kolomazná pec </a:t>
            </a:r>
            <a:r>
              <a:rPr lang="cs-CZ" dirty="0"/>
              <a:t>v</a:t>
            </a:r>
            <a:r>
              <a:rPr lang="cs-CZ" dirty="0" smtClean="0"/>
              <a:t> Plzni - Bolevci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22743" y="6259727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5" name="Obrázek 4" descr="http://upload.wikimedia.org/wikipedia/commons/thumb/c/cd/Kolomazn%C3%A1_pec2.JPG/250px-Kolomazn%C3%A1_pec2.JPG">
            <a:hlinkClick r:id="rId2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7334" y="1632126"/>
            <a:ext cx="3925600" cy="3261843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http://upload.wikimedia.org/wikipedia/commons/thumb/e/e7/Kolomazn%C3%A1_pec.JPG/250px-Kolomazn%C3%A1_pec.JPG">
            <a:hlinkClick r:id="rId4"/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31742" y="1632126"/>
            <a:ext cx="3952107" cy="326184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9850005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Kolomaz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mazadlo, používané v minulosti pro mazání kol dopravních prostředků. Vyráběla se obvykle z dehtu.</a:t>
            </a:r>
          </a:p>
          <a:p>
            <a:r>
              <a:rPr lang="cs-CZ" dirty="0" smtClean="0"/>
              <a:t>Další informace </a:t>
            </a:r>
            <a:r>
              <a:rPr lang="cs-CZ" u="sng" dirty="0">
                <a:hlinkClick r:id="rId2"/>
              </a:rPr>
              <a:t>http://</a:t>
            </a:r>
            <a:r>
              <a:rPr lang="cs-CZ" u="sng" dirty="0" smtClean="0">
                <a:hlinkClick r:id="rId2"/>
              </a:rPr>
              <a:t>cs.wikipedia.org/w/index.php?title=Kolomazn%C3%A1_pec&amp;oldid=11853588</a:t>
            </a:r>
            <a:endParaRPr lang="cs-CZ" u="sng" dirty="0" smtClean="0"/>
          </a:p>
          <a:p>
            <a:r>
              <a:rPr lang="cs-CZ" dirty="0" smtClean="0"/>
              <a:t>Používáme knihu Plzeňské pověsti a legendy, autora Miloslava Bělohlávka – pověst Honza s kolomazí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77334" y="6273374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69476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826690" y="441382"/>
            <a:ext cx="4172757" cy="21894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474194" y="3242569"/>
            <a:ext cx="2318198" cy="1545465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 rot="19815299">
            <a:off x="7641622" y="2608747"/>
            <a:ext cx="2163653" cy="373488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 rot="19815299">
            <a:off x="8547868" y="4844383"/>
            <a:ext cx="3523460" cy="68283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081825" y="3778552"/>
            <a:ext cx="1171978" cy="1197735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53240" y="995625"/>
            <a:ext cx="1171978" cy="1197735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0309598" y="3062233"/>
            <a:ext cx="645018" cy="643944"/>
          </a:xfrm>
          <a:prstGeom prst="ellipse">
            <a:avLst/>
          </a:prstGeom>
          <a:solidFill>
            <a:srgbClr val="7030A0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7714444" y="1272521"/>
            <a:ext cx="645018" cy="643944"/>
          </a:xfrm>
          <a:prstGeom prst="ellipse">
            <a:avLst/>
          </a:prstGeom>
          <a:solidFill>
            <a:srgbClr val="7030A0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21287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81825" y="1846194"/>
            <a:ext cx="4172757" cy="21894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200363" y="2160712"/>
            <a:ext cx="2318198" cy="1545465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 rot="19815299">
            <a:off x="8900373" y="1807092"/>
            <a:ext cx="2163653" cy="373488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 rot="19815299">
            <a:off x="4330177" y="889306"/>
            <a:ext cx="3523460" cy="682831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081825" y="3778552"/>
            <a:ext cx="1171978" cy="1197735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922687" y="3706177"/>
            <a:ext cx="1171978" cy="1197735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8734618" y="3690811"/>
            <a:ext cx="645018" cy="643944"/>
          </a:xfrm>
          <a:prstGeom prst="ellipse">
            <a:avLst/>
          </a:prstGeom>
          <a:solidFill>
            <a:srgbClr val="7030A0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7509455" y="3690811"/>
            <a:ext cx="645018" cy="643944"/>
          </a:xfrm>
          <a:prstGeom prst="ellipse">
            <a:avLst/>
          </a:prstGeom>
          <a:solidFill>
            <a:srgbClr val="7030A0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81969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 C 0.00977 -0.00486 0.0194 -0.01181 0.02956 -0.01412 L 0.04531 -0.0176 C 0.05196 -0.01898 0.05847 -0.01968 0.06511 -0.02107 C 0.06901 -0.02199 0.07292 -0.02385 0.07696 -0.02454 C 0.08672 -0.02639 0.09662 -0.02685 0.10651 -0.02824 C 0.12188 -0.03264 0.1388 -0.03797 0.15391 -0.03866 L 0.24662 -0.04213 C 0.25261 -0.04329 0.2586 -0.04398 0.26446 -0.0456 C 0.28555 -0.05185 0.23985 -0.05185 0.29011 -0.05255 L 0.70261 -0.05625 C 0.77839 -0.06829 0.70938 -0.05857 0.88425 -0.05625 L 1.22761 -0.05255 C 1.24141 -0.04445 1.22656 -0.05232 1.25326 -0.0456 C 1.25599 -0.04491 1.25847 -0.04283 1.2612 -0.04213 C 1.26901 -0.04028 1.27696 -0.03982 1.2849 -0.03866 C 1.30039 -0.03172 1.29011 -0.03519 1.31641 -0.03519 L 1.31849 -0.03519 L 1.31849 -0.03519 L 1.31849 -0.03519 " pathEditMode="relative" ptsTypes="AAAAAAAAAAAAAAAAAAAAA">
                                      <p:cBhvr>
                                        <p:cTn id="6" dur="3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 C 0.00977 -0.00486 0.0194 -0.01181 0.02956 -0.01412 L 0.04531 -0.0176 C 0.05196 -0.01898 0.05847 -0.01968 0.06511 -0.02107 C 0.06901 -0.02199 0.07292 -0.02385 0.07696 -0.02454 C 0.08672 -0.02639 0.09662 -0.02685 0.10651 -0.02824 C 0.12188 -0.03264 0.1388 -0.03797 0.15391 -0.03866 L 0.24662 -0.04213 C 0.25261 -0.04329 0.2586 -0.04398 0.26446 -0.0456 C 0.28555 -0.05185 0.23985 -0.05185 0.29011 -0.05255 L 0.70261 -0.05625 C 0.77839 -0.06829 0.70938 -0.05857 0.88425 -0.05625 L 1.22761 -0.05255 C 1.24141 -0.04445 1.22656 -0.05232 1.25326 -0.0456 C 1.25599 -0.04491 1.25847 -0.04283 1.2612 -0.04213 C 1.26901 -0.04028 1.27696 -0.03982 1.2849 -0.03866 C 1.30039 -0.03172 1.29011 -0.03519 1.31641 -0.03519 L 1.31849 -0.03519 L 1.31849 -0.03519 L 1.31849 -0.03519 " pathEditMode="relative" ptsTypes="AAAAAAAAAAAAAAAAAAAAA">
                                      <p:cBhvr>
                                        <p:cTn id="8" dur="3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 C 0.00977 -0.00486 0.0194 -0.01181 0.02956 -0.01412 L 0.04531 -0.0176 C 0.05196 -0.01898 0.05847 -0.01968 0.06511 -0.02107 C 0.06901 -0.02199 0.07292 -0.02385 0.07696 -0.02454 C 0.08672 -0.02639 0.09662 -0.02685 0.10651 -0.02824 C 0.12188 -0.03264 0.1388 -0.03797 0.15391 -0.03866 L 0.24662 -0.04213 C 0.25261 -0.04329 0.2586 -0.04398 0.26446 -0.0456 C 0.28555 -0.05185 0.23985 -0.05185 0.29011 -0.05255 L 0.70261 -0.05625 C 0.77839 -0.06829 0.70938 -0.05857 0.88425 -0.05625 L 1.22761 -0.05255 C 1.24141 -0.04445 1.22656 -0.05232 1.25326 -0.0456 C 1.25599 -0.04491 1.25847 -0.04283 1.2612 -0.04213 C 1.26901 -0.04028 1.27696 -0.03982 1.2849 -0.03866 C 1.30039 -0.03172 1.29011 -0.03519 1.31641 -0.03519 L 1.31849 -0.03519 L 1.31849 -0.03519 L 1.31849 -0.03519 " pathEditMode="relative" ptsTypes="AAAAAAAAAAAAAAAAAAAAA">
                                      <p:cBhvr>
                                        <p:cTn id="10" dur="3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 C 0.00977 -0.00486 0.0194 -0.01181 0.02956 -0.01412 L 0.04531 -0.0176 C 0.05196 -0.01898 0.05847 -0.01968 0.06511 -0.02107 C 0.06901 -0.02199 0.07292 -0.02385 0.07696 -0.02454 C 0.08672 -0.02639 0.09662 -0.02685 0.10651 -0.02824 C 0.12188 -0.03264 0.1388 -0.03797 0.15391 -0.03866 L 0.24662 -0.04213 C 0.25261 -0.04329 0.2586 -0.04398 0.26446 -0.0456 C 0.28555 -0.05185 0.23985 -0.05185 0.29011 -0.05255 L 0.70261 -0.05625 C 0.77839 -0.06829 0.70938 -0.05857 0.88425 -0.05625 L 1.22761 -0.05255 C 1.24141 -0.04445 1.22656 -0.05232 1.25326 -0.0456 C 1.25599 -0.04491 1.25847 -0.04283 1.2612 -0.04213 C 1.26901 -0.04028 1.27696 -0.03982 1.2849 -0.03866 C 1.30039 -0.03172 1.29011 -0.03519 1.31641 -0.03519 L 1.31849 -0.03519 L 1.31849 -0.03519 L 1.31849 -0.03519 " pathEditMode="relative" ptsTypes="AAAAAAAAAAAAAAAAAAAAA">
                                      <p:cBhvr>
                                        <p:cTn id="12" dur="3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 C 0.00977 -0.00486 0.0194 -0.01181 0.02956 -0.01412 L 0.04531 -0.0176 C 0.05196 -0.01898 0.05847 -0.01968 0.06511 -0.02107 C 0.06901 -0.02199 0.07292 -0.02385 0.07696 -0.02454 C 0.08672 -0.02639 0.09662 -0.02685 0.10651 -0.02824 C 0.12188 -0.03264 0.1388 -0.03797 0.15391 -0.03866 L 0.24662 -0.04213 C 0.25261 -0.04329 0.2586 -0.04398 0.26446 -0.0456 C 0.28555 -0.05185 0.23985 -0.05185 0.29011 -0.05255 L 0.70261 -0.05625 C 0.77839 -0.06829 0.70938 -0.05857 0.88425 -0.05625 L 1.22761 -0.05255 C 1.24141 -0.04445 1.22656 -0.05232 1.25326 -0.0456 C 1.25599 -0.04491 1.25847 -0.04283 1.2612 -0.04213 C 1.26901 -0.04028 1.27696 -0.03982 1.2849 -0.03866 C 1.30039 -0.03172 1.29011 -0.03519 1.31641 -0.03519 L 1.31849 -0.03519 L 1.31849 -0.03519 L 1.31849 -0.03519 " pathEditMode="relative" ptsTypes="AAAAAAAAAAAAAAAAAAAAA">
                                      <p:cBhvr>
                                        <p:cTn id="14" dur="3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 C 0.00977 -0.00486 0.0194 -0.01181 0.02956 -0.01412 L 0.04531 -0.0176 C 0.05196 -0.01898 0.05847 -0.01968 0.06511 -0.02107 C 0.06901 -0.02199 0.07292 -0.02385 0.07696 -0.02454 C 0.08672 -0.02639 0.09662 -0.02685 0.10651 -0.02824 C 0.12188 -0.03264 0.1388 -0.03797 0.15391 -0.03866 L 0.24662 -0.04213 C 0.25261 -0.04329 0.2586 -0.04398 0.26446 -0.0456 C 0.28555 -0.05185 0.23985 -0.05185 0.29011 -0.05255 L 0.70261 -0.05625 C 0.77839 -0.06829 0.70938 -0.05857 0.88425 -0.05625 L 1.22761 -0.05255 C 1.24141 -0.04445 1.22656 -0.05232 1.25326 -0.0456 C 1.25599 -0.04491 1.25847 -0.04283 1.2612 -0.04213 C 1.26901 -0.04028 1.27696 -0.03982 1.2849 -0.03866 C 1.30039 -0.03172 1.29011 -0.03519 1.31641 -0.03519 L 1.31849 -0.03519 L 1.31849 -0.03519 L 1.31849 -0.03519 " pathEditMode="relative" ptsTypes="AAAAAAAAAAAAAAAAAAAAA">
                                      <p:cBhvr>
                                        <p:cTn id="16" dur="3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 C 0.00977 -0.00486 0.0194 -0.01181 0.02956 -0.01412 L 0.04531 -0.0176 C 0.05196 -0.01898 0.05847 -0.01968 0.06511 -0.02107 C 0.06901 -0.02199 0.07292 -0.02385 0.07696 -0.02454 C 0.08672 -0.02639 0.09662 -0.02685 0.10651 -0.02824 C 0.12188 -0.03264 0.1388 -0.03797 0.15391 -0.03866 L 0.24662 -0.04213 C 0.25261 -0.04329 0.2586 -0.04398 0.26446 -0.0456 C 0.28555 -0.05185 0.23985 -0.05185 0.29011 -0.05255 L 0.70261 -0.05625 C 0.77839 -0.06829 0.70938 -0.05857 0.88425 -0.05625 L 1.22761 -0.05255 C 1.24141 -0.04445 1.22656 -0.05232 1.25326 -0.0456 C 1.25599 -0.04491 1.25847 -0.04283 1.2612 -0.04213 C 1.26901 -0.04028 1.27696 -0.03982 1.2849 -0.03866 C 1.30039 -0.03172 1.29011 -0.03519 1.31641 -0.03519 L 1.31849 -0.03519 L 1.31849 -0.03519 L 1.31849 -0.03519 " pathEditMode="relative" ptsTypes="AAAAAAAAAAAAAAAAAAAAA">
                                      <p:cBhvr>
                                        <p:cTn id="18" dur="3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 C 0.00977 -0.00486 0.0194 -0.01181 0.02956 -0.01412 L 0.04531 -0.0176 C 0.05196 -0.01898 0.05847 -0.01968 0.06511 -0.02107 C 0.06901 -0.02199 0.07292 -0.02385 0.07696 -0.02454 C 0.08672 -0.02639 0.09662 -0.02685 0.10651 -0.02824 C 0.12188 -0.03264 0.1388 -0.03797 0.15391 -0.03866 L 0.24662 -0.04213 C 0.25261 -0.04329 0.2586 -0.04398 0.26446 -0.0456 C 0.28555 -0.05185 0.23985 -0.05185 0.29011 -0.05255 L 0.70261 -0.05625 C 0.77839 -0.06829 0.70938 -0.05857 0.88425 -0.05625 L 1.22761 -0.05255 C 1.24141 -0.04445 1.22656 -0.05232 1.25326 -0.0456 C 1.25599 -0.04491 1.25847 -0.04283 1.2612 -0.04213 C 1.26901 -0.04028 1.27696 -0.03982 1.2849 -0.03866 C 1.30039 -0.03172 1.29011 -0.03519 1.31641 -0.03519 L 1.31849 -0.03519 L 1.31849 -0.03519 L 1.31849 -0.03519 " pathEditMode="relative" ptsTypes="AAAAAAAAAAAAAAAAAAAAA">
                                      <p:cBhvr>
                                        <p:cTn id="20" dur="3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</a:t>
            </a:r>
            <a:r>
              <a:rPr lang="cs-CZ" dirty="0" err="1" smtClean="0"/>
              <a:t>KUMUČe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51000" y="886087"/>
            <a:ext cx="4974264" cy="3730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774933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</a:t>
            </a:r>
            <a:r>
              <a:rPr lang="cs-CZ" dirty="0" err="1" smtClean="0"/>
              <a:t>KUMUČe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48463" y="1027906"/>
            <a:ext cx="4875185" cy="3656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441857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2. snímek – fotografie kolomazné pece, vyprávění</a:t>
            </a:r>
          </a:p>
          <a:p>
            <a:r>
              <a:rPr lang="cs-CZ" dirty="0" smtClean="0"/>
              <a:t>3. snímek – podklady pro učitele</a:t>
            </a:r>
          </a:p>
          <a:p>
            <a:r>
              <a:rPr lang="cs-CZ" dirty="0" smtClean="0"/>
              <a:t>4. snímek – děti skládají vozíky</a:t>
            </a:r>
          </a:p>
          <a:p>
            <a:r>
              <a:rPr lang="cs-CZ" dirty="0" smtClean="0"/>
              <a:t>5. snímek – složené vozíky, animace – po kliknutí vozíky odjedou</a:t>
            </a:r>
          </a:p>
          <a:p>
            <a:r>
              <a:rPr lang="cs-CZ" dirty="0" smtClean="0"/>
              <a:t>Využití </a:t>
            </a:r>
            <a:r>
              <a:rPr lang="cs-CZ" dirty="0" err="1" smtClean="0"/>
              <a:t>KUMUČe</a:t>
            </a:r>
            <a:r>
              <a:rPr lang="cs-CZ" dirty="0" smtClean="0"/>
              <a:t> – viz. 6. a 7. snímek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68510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562518"/>
            <a:ext cx="10131425" cy="3649133"/>
          </a:xfrm>
        </p:spPr>
        <p:txBody>
          <a:bodyPr>
            <a:normAutofit/>
          </a:bodyPr>
          <a:lstStyle/>
          <a:p>
            <a:r>
              <a:rPr lang="cs-CZ" sz="1400" dirty="0" smtClean="0"/>
              <a:t>Vlastní zdroje</a:t>
            </a:r>
          </a:p>
          <a:p>
            <a:r>
              <a:rPr lang="cs-CZ" sz="1400" dirty="0"/>
              <a:t>Přispěvatelé Wikipedie,</a:t>
            </a:r>
            <a:r>
              <a:rPr lang="cs-CZ" sz="1400" i="1" dirty="0"/>
              <a:t> Kolomazná pec</a:t>
            </a:r>
            <a:r>
              <a:rPr lang="cs-CZ" sz="1400" dirty="0"/>
              <a:t> [online], Wikipedie: Otevřená encyklopedie, c2014, Datum poslední revize 14. 09. 2014, 06:54 UTC, [citováno 12. 02. 2015]&lt; </a:t>
            </a:r>
            <a:r>
              <a:rPr lang="cs-CZ" sz="1400" u="sng" dirty="0">
                <a:hlinkClick r:id="rId2"/>
              </a:rPr>
              <a:t>http://cs.wikipedia.org/w/</a:t>
            </a:r>
            <a:r>
              <a:rPr lang="cs-CZ" sz="1400" u="sng" dirty="0" err="1">
                <a:hlinkClick r:id="rId2"/>
              </a:rPr>
              <a:t>index.php?title</a:t>
            </a:r>
            <a:r>
              <a:rPr lang="cs-CZ" sz="1400" u="sng" dirty="0">
                <a:hlinkClick r:id="rId2"/>
              </a:rPr>
              <a:t>=Kolomazn%C3%A1_pec&amp;oldid=11853588</a:t>
            </a:r>
            <a:r>
              <a:rPr lang="cs-CZ" sz="1400" dirty="0"/>
              <a:t>&gt;</a:t>
            </a:r>
          </a:p>
          <a:p>
            <a:r>
              <a:rPr lang="cs-CZ" sz="1400" dirty="0" smtClean="0"/>
              <a:t>Fotografie z archivu autora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 smtClean="0">
                <a:latin typeface="Calibri" panose="020F0502020204030204" pitchFamily="34" charset="0"/>
              </a:rPr>
              <a:t>Integrovaný blok: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655263"/>
            <a:ext cx="8596668" cy="3880773"/>
          </a:xfr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sz="1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tři pracovní listy </a:t>
            </a:r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</a:t>
            </a: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sz="1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se seznámí s historií a funkcí kolomazné pece, dozví se o výrobě kolomazi a k čemu sloužila.</a:t>
            </a:r>
          </a:p>
          <a:p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Seznámí se s pojmem technická památka.</a:t>
            </a:r>
          </a:p>
          <a:p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Seznámí se s historií a specifikem svého města včetně pověsti k danému tématu.</a:t>
            </a:r>
          </a:p>
          <a:p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se učí pojmenovat a rozeznat geometrické tvary a pojem menší/větší.</a:t>
            </a:r>
          </a:p>
          <a:p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procvičuje </a:t>
            </a:r>
            <a:r>
              <a:rPr lang="cs-CZ" sz="16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grafomotoriku</a:t>
            </a: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(levotočivé a pravotočivé kruhy).</a:t>
            </a:r>
          </a:p>
          <a:p>
            <a:endParaRPr lang="cs-CZ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314317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28702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288158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Učit se základním poznatkům o technice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77334" y="6273374"/>
            <a:ext cx="6297612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Oranžovo-červená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378</Words>
  <Application>Microsoft Office PowerPoint</Application>
  <PresentationFormat>Vlastní</PresentationFormat>
  <Paragraphs>74</Paragraphs>
  <Slides>13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Faseta</vt:lpstr>
      <vt:lpstr>Motiv Office</vt:lpstr>
      <vt:lpstr>Návštěva kolomazné pece </vt:lpstr>
      <vt:lpstr>Kolomazná pec v Plzni - Bolevci</vt:lpstr>
      <vt:lpstr>Kolomaz</vt:lpstr>
      <vt:lpstr>Snímek 4</vt:lpstr>
      <vt:lpstr>Snímek 5</vt:lpstr>
      <vt:lpstr>Využití KUMUČe</vt:lpstr>
      <vt:lpstr>Využití KUMUČe</vt:lpstr>
      <vt:lpstr>Práce s interaktivním materiálem</vt:lpstr>
      <vt:lpstr>Použité odkazy</vt:lpstr>
      <vt:lpstr>Metodický pokyn Integrovaný blok: Dítě a jeho psychika</vt:lpstr>
      <vt:lpstr>Studijní materiály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2015-04-01T13:14:58Z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