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6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A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2" d="100"/>
          <a:sy n="82" d="100"/>
        </p:scale>
        <p:origin x="126" y="23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Recyklace plastu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Vztah k životnímu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6629" y="3233057"/>
            <a:ext cx="8055428" cy="3624943"/>
          </a:xfrm>
          <a:prstGeom prst="rect">
            <a:avLst/>
          </a:prstGeom>
          <a:solidFill>
            <a:srgbClr val="FAFA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831" y="1745894"/>
            <a:ext cx="1828445" cy="1224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040" y="1745894"/>
            <a:ext cx="1828445" cy="122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9971" y="3934532"/>
            <a:ext cx="1828445" cy="1224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9971" y="3879117"/>
            <a:ext cx="1828445" cy="1224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9611" y="3791914"/>
            <a:ext cx="1828445" cy="122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6117" y="1711543"/>
            <a:ext cx="1828445" cy="1224000"/>
          </a:xfrm>
          <a:prstGeom prst="rect">
            <a:avLst/>
          </a:prstGeom>
        </p:spPr>
      </p:pic>
      <p:cxnSp>
        <p:nvCxnSpPr>
          <p:cNvPr id="22" name="Přímá spojnice se šipkou 21"/>
          <p:cNvCxnSpPr/>
          <p:nvPr/>
        </p:nvCxnSpPr>
        <p:spPr>
          <a:xfrm>
            <a:off x="3682028" y="2566662"/>
            <a:ext cx="7200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642028" y="5015914"/>
            <a:ext cx="7200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682028" y="5015914"/>
            <a:ext cx="7200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642028" y="2566662"/>
            <a:ext cx="70313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95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6629" y="3233057"/>
            <a:ext cx="8055428" cy="3624943"/>
          </a:xfrm>
          <a:prstGeom prst="rect">
            <a:avLst/>
          </a:prstGeom>
          <a:solidFill>
            <a:srgbClr val="FAFA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575" y="5374156"/>
            <a:ext cx="1828445" cy="1224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9554" y="5374156"/>
            <a:ext cx="1828445" cy="122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596" y="5374156"/>
            <a:ext cx="1828445" cy="1224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9867" y="5374156"/>
            <a:ext cx="1828445" cy="1224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159" y="5374156"/>
            <a:ext cx="1828445" cy="122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888" y="5374156"/>
            <a:ext cx="1828445" cy="1224000"/>
          </a:xfrm>
          <a:prstGeom prst="rect">
            <a:avLst/>
          </a:prstGeom>
        </p:spPr>
      </p:pic>
      <p:cxnSp>
        <p:nvCxnSpPr>
          <p:cNvPr id="22" name="Přímá spojnice se šipkou 21"/>
          <p:cNvCxnSpPr/>
          <p:nvPr/>
        </p:nvCxnSpPr>
        <p:spPr>
          <a:xfrm>
            <a:off x="3780000" y="1510748"/>
            <a:ext cx="7200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740000" y="3960000"/>
            <a:ext cx="7200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780000" y="3960000"/>
            <a:ext cx="7200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740000" y="1510748"/>
            <a:ext cx="70313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524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9 -0.08913 L 0.24466 -0.656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83" y="-2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76 -0.08913 L -0.56419 -0.6569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21" y="-2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89 -0.08913 L -0.075 -0.65695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45" y="-2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69 -0.08913 L -0.40482 -0.300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13" y="-1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28 -0.08913 L 0.72357 -0.300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36" y="-1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64 -0.08913 L 0.08529 -0.30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32" y="-1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obrázek, který následuje – recyklace plastu.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Obrázky jsou tematicky zaměřené na recyklaci plastu. Děti vědí, co se z vyhozeného plastu může znovu vyrobit.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Společně si popíšeme cestu recyklace plastu.</a:t>
            </a:r>
          </a:p>
          <a:p>
            <a:r>
              <a:rPr lang="cs-CZ" dirty="0" smtClean="0"/>
              <a:t>Na snímku č. 3 děti kliknutím vybírají správný obrázek, který následuje – odpad, kontejner, popelářské auto, továrna, třídící linka, hotový výrobek.</a:t>
            </a:r>
          </a:p>
          <a:p>
            <a:r>
              <a:rPr lang="cs-CZ" dirty="0"/>
              <a:t>Z</a:t>
            </a:r>
            <a:r>
              <a:rPr lang="cs-CZ" dirty="0" smtClean="0"/>
              <a:t>a pomoci animačních efektů se obrázek řadí do cyklického procesu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Kartičky jsou zároveň jako pracovní pomůcka vytištěné a </a:t>
            </a:r>
            <a:r>
              <a:rPr lang="cs-CZ" dirty="0" err="1" smtClean="0"/>
              <a:t>zalaminované</a:t>
            </a:r>
            <a:r>
              <a:rPr lang="cs-CZ" dirty="0" smtClean="0"/>
              <a:t>. Děti, které nepracují přímo u interaktivní tabule pracují stejným způsobem s kartičkami a tabulkami na svém místě.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</a:t>
            </a:r>
            <a:r>
              <a:rPr lang="cs-CZ" b="1" dirty="0" smtClean="0"/>
              <a:t>výchovy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Uvědomovat si, že člověk a příroda se navzájem ovlivňují, že každý může svým chování působit na životní prostředí.</a:t>
            </a:r>
          </a:p>
          <a:p>
            <a:r>
              <a:rPr lang="cs-CZ" dirty="0" smtClean="0"/>
              <a:t>Všímat si nepořádku a škod a dbát na pořádek a čistotu.</a:t>
            </a:r>
          </a:p>
          <a:p>
            <a:r>
              <a:rPr lang="cs-CZ" dirty="0" smtClean="0"/>
              <a:t>Udržet pozornost i méně atraktivních činnostech.</a:t>
            </a:r>
          </a:p>
          <a:p>
            <a:r>
              <a:rPr lang="cs-CZ" dirty="0" smtClean="0"/>
              <a:t>Sledovat očima správnou posloupnost.</a:t>
            </a:r>
          </a:p>
          <a:p>
            <a:r>
              <a:rPr lang="cs-CZ" dirty="0" smtClean="0"/>
              <a:t>Práce dle předlohy.</a:t>
            </a:r>
          </a:p>
          <a:p>
            <a:r>
              <a:rPr lang="cs-CZ" dirty="0" smtClean="0"/>
              <a:t>Používat jednoduchá souvětí, znát slova a výrazy, které se v této oblasti běžně užívají.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345</Words>
  <Application>Microsoft Office PowerPoint</Application>
  <PresentationFormat>Širokoúhlá obrazovka</PresentationFormat>
  <Paragraphs>53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Recyklace plastu</vt:lpstr>
      <vt:lpstr>Prezentace aplikace PowerPoint</vt:lpstr>
      <vt:lpstr>Prezentace aplikace PowerPoint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2015-04-01T07:35:21Z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