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zpravy.idnes.cz/prehledne-tricet-novinek-v-obcanskem-zakoniku-dotknou-se-vsech-psi-/domaci.aspx?c=A111109_134447_domaci_j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332656"/>
            <a:ext cx="7772400" cy="1470025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Druhy práva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VY_32_INOVACE_03-60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2730779"/>
              </p:ext>
            </p:extLst>
          </p:nvPr>
        </p:nvGraphicFramePr>
        <p:xfrm>
          <a:off x="1252856" y="2420888"/>
          <a:ext cx="6208395" cy="2286000"/>
        </p:xfrm>
        <a:graphic>
          <a:graphicData uri="http://schemas.openxmlformats.org/drawingml/2006/table">
            <a:tbl>
              <a:tblPr firstRow="1" firstCol="1" bandRow="1">
                <a:tableStyleId>{93296810-A885-4BE3-A3E7-6D5BEEA58F35}</a:tableStyleId>
              </a:tblPr>
              <a:tblGrid>
                <a:gridCol w="1590952"/>
                <a:gridCol w="4617443"/>
              </a:tblGrid>
              <a:tr h="3620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8.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Člověk a společnost</a:t>
                      </a:r>
                      <a:endParaRPr lang="cs-CZ" sz="1100" kern="50" dirty="0" smtClean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Občanská výchova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Stát a právo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Druhy práva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31. </a:t>
                      </a:r>
                      <a:r>
                        <a:rPr lang="cs-CZ" sz="1400" kern="50" dirty="0" smtClean="0">
                          <a:effectLst/>
                        </a:rPr>
                        <a:t>10. 2011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</a:t>
                      </a:r>
                      <a:r>
                        <a:rPr lang="cs-CZ" sz="1400" kern="50" baseline="0" dirty="0" smtClean="0">
                          <a:effectLst/>
                        </a:rPr>
                        <a:t>  právními odvětvími a nejdůležitějšími druhy práva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9801" y="269716"/>
            <a:ext cx="8229600" cy="114300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Odvětví práva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046548" y="1403648"/>
            <a:ext cx="2391780" cy="28087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438328" y="1403648"/>
            <a:ext cx="2221904" cy="26014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467544" y="4221088"/>
            <a:ext cx="2664296" cy="792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právo veřejné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6156176" y="4120899"/>
            <a:ext cx="2664296" cy="79208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právo soukromé</a:t>
            </a:r>
            <a:endParaRPr lang="cs-CZ" sz="2800" dirty="0"/>
          </a:p>
        </p:txBody>
      </p:sp>
      <p:pic>
        <p:nvPicPr>
          <p:cNvPr id="1026" name="Picture 2" descr="C:\Users\gondkovska\AppData\Local\Microsoft\Windows\Temporary Internet Files\Content.IE5\NUTEN1K2\MC9002869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5884" y="2496250"/>
            <a:ext cx="2933030" cy="2516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355976" y="5301208"/>
            <a:ext cx="86409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4934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Veřejné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54050"/>
            <a:ext cx="8229600" cy="4525963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Platí vztah nadřazenosti a podřazenosti.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951820" y="1935507"/>
            <a:ext cx="648072" cy="82950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2123728" y="2860739"/>
            <a:ext cx="1656184" cy="49625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stát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5652120" y="2765012"/>
            <a:ext cx="1656184" cy="80800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občan, organizace</a:t>
            </a:r>
            <a:endParaRPr lang="cs-CZ" sz="24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5940152" y="2060848"/>
            <a:ext cx="648072" cy="7041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10" name="Šipka dolů 9"/>
          <p:cNvSpPr/>
          <p:nvPr/>
        </p:nvSpPr>
        <p:spPr>
          <a:xfrm>
            <a:off x="2843808" y="3356992"/>
            <a:ext cx="288032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907704" y="4221088"/>
            <a:ext cx="2304256" cy="129614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má moc vynutit si určité jednání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5436096" y="4395345"/>
            <a:ext cx="2304256" cy="129614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musí podle zákona poslechnout</a:t>
            </a:r>
            <a:endParaRPr lang="cs-CZ" sz="2800" dirty="0"/>
          </a:p>
        </p:txBody>
      </p:sp>
      <p:sp>
        <p:nvSpPr>
          <p:cNvPr id="13" name="Šipka dolů 12"/>
          <p:cNvSpPr/>
          <p:nvPr/>
        </p:nvSpPr>
        <p:spPr>
          <a:xfrm>
            <a:off x="6336196" y="3622616"/>
            <a:ext cx="288032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341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animBg="1"/>
      <p:bldP spid="7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Některé druhy veřejného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správní právo – různé předpisy</a:t>
            </a:r>
          </a:p>
          <a:p>
            <a:r>
              <a:rPr lang="cs-CZ" dirty="0" smtClean="0"/>
              <a:t>finanční právo – upravuje daňovou soustavu, cla…</a:t>
            </a:r>
          </a:p>
          <a:p>
            <a:r>
              <a:rPr lang="cs-CZ" dirty="0" smtClean="0"/>
              <a:t>právo trestní – vyjmenovává zakázaná jednání a tresty při překročení zákazu</a:t>
            </a:r>
          </a:p>
          <a:p>
            <a:r>
              <a:rPr lang="cs-CZ" dirty="0" smtClean="0"/>
              <a:t>živnostenské právo –</a:t>
            </a:r>
          </a:p>
          <a:p>
            <a:pPr marL="400050" lvl="1" indent="0">
              <a:buNone/>
            </a:pPr>
            <a:r>
              <a:rPr lang="cs-CZ" dirty="0" smtClean="0"/>
              <a:t>	 upravuje podnikání</a:t>
            </a:r>
            <a:endParaRPr lang="cs-CZ" dirty="0"/>
          </a:p>
        </p:txBody>
      </p:sp>
      <p:pic>
        <p:nvPicPr>
          <p:cNvPr id="8194" name="Picture 2" descr="C:\Users\gondkovska\AppData\Local\Microsoft\Windows\Temporary Internet Files\Content.IE5\QDUWWJA6\MC9002807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861048"/>
            <a:ext cx="3312368" cy="2750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355976" y="5899006"/>
            <a:ext cx="936104" cy="36004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8826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Soukromé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19561"/>
            <a:ext cx="8229600" cy="4525963"/>
          </a:xfr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r>
              <a:rPr lang="cs-CZ" smtClean="0"/>
              <a:t>Účastníci </a:t>
            </a:r>
            <a:r>
              <a:rPr lang="cs-CZ" dirty="0" smtClean="0"/>
              <a:t>si jsou </a:t>
            </a:r>
            <a:r>
              <a:rPr lang="cs-CZ" dirty="0" smtClean="0">
                <a:solidFill>
                  <a:schemeClr val="bg1"/>
                </a:solidFill>
              </a:rPr>
              <a:t>ROVNI.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Stát do těchto vztahů vstupuje jako rovnocenný partner.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př. spolumajitel domu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                          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                           mají stejná práva a povinnosti</a:t>
            </a:r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5" name="Přímá spojnice se šipkou 4"/>
          <p:cNvCxnSpPr>
            <a:endCxn id="8" idx="1"/>
          </p:cNvCxnSpPr>
          <p:nvPr/>
        </p:nvCxnSpPr>
        <p:spPr>
          <a:xfrm flipV="1">
            <a:off x="3495102" y="3146608"/>
            <a:ext cx="2443741" cy="8263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>
            <a:endCxn id="11" idx="1"/>
          </p:cNvCxnSpPr>
          <p:nvPr/>
        </p:nvCxnSpPr>
        <p:spPr>
          <a:xfrm flipV="1">
            <a:off x="3419872" y="3926559"/>
            <a:ext cx="2631696" cy="464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938843" y="2930584"/>
            <a:ext cx="115212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člověk</a:t>
            </a:r>
            <a:endParaRPr lang="cs-CZ" dirty="0"/>
          </a:p>
        </p:txBody>
      </p:sp>
      <p:cxnSp>
        <p:nvCxnSpPr>
          <p:cNvPr id="10" name="Přímá spojnice se šipkou 9"/>
          <p:cNvCxnSpPr>
            <a:endCxn id="12" idx="1"/>
          </p:cNvCxnSpPr>
          <p:nvPr/>
        </p:nvCxnSpPr>
        <p:spPr>
          <a:xfrm>
            <a:off x="3419872" y="3972977"/>
            <a:ext cx="2631696" cy="75216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6051568" y="3710535"/>
            <a:ext cx="115212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firma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051568" y="4509120"/>
            <a:ext cx="115212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stát</a:t>
            </a:r>
            <a:endParaRPr lang="cs-CZ" dirty="0"/>
          </a:p>
        </p:txBody>
      </p:sp>
      <p:sp>
        <p:nvSpPr>
          <p:cNvPr id="18" name="Šipka doprava 17"/>
          <p:cNvSpPr/>
          <p:nvPr/>
        </p:nvSpPr>
        <p:spPr>
          <a:xfrm>
            <a:off x="1115616" y="5517232"/>
            <a:ext cx="1656184" cy="576064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gondkovska\AppData\Local\Microsoft\Windows\Temporary Internet Files\Content.IE5\QDUWWJA6\MC9000711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413" y="3395816"/>
            <a:ext cx="2674459" cy="2131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3495102" y="4941168"/>
            <a:ext cx="788866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1462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8" grpId="0" animBg="1"/>
      <p:bldP spid="11" grpId="0" animBg="1"/>
      <p:bldP spid="12" grpId="0" animBg="1"/>
      <p:bldP spid="18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Občanské </a:t>
            </a:r>
            <a:r>
              <a:rPr lang="cs-CZ" dirty="0"/>
              <a:t>právo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 základním právním předpisem je </a:t>
            </a:r>
            <a:r>
              <a:rPr lang="cs-CZ" b="1" u="sng" dirty="0" smtClean="0">
                <a:solidFill>
                  <a:schemeClr val="bg1"/>
                </a:solidFill>
              </a:rPr>
              <a:t>občanský zákoník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Řeší </a:t>
            </a:r>
            <a:endParaRPr lang="cs-CZ" b="1" dirty="0">
              <a:solidFill>
                <a:schemeClr val="bg1"/>
              </a:solidFill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691680" y="3068960"/>
            <a:ext cx="172819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691680" y="3212976"/>
            <a:ext cx="3168352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691680" y="3212976"/>
            <a:ext cx="4176464" cy="144016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691680" y="3212976"/>
            <a:ext cx="4176464" cy="2304256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691680" y="3429000"/>
            <a:ext cx="2592288" cy="237626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Obdélník 14"/>
          <p:cNvSpPr/>
          <p:nvPr/>
        </p:nvSpPr>
        <p:spPr>
          <a:xfrm>
            <a:off x="3851920" y="2675517"/>
            <a:ext cx="2592288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dědění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5148064" y="3356992"/>
            <a:ext cx="2592288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půjčky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5900311" y="4328233"/>
            <a:ext cx="2592288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pojištění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4309120" y="5949280"/>
            <a:ext cx="2592288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nájemní vztahy…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5885563" y="5206679"/>
            <a:ext cx="2592288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vlastnictví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05656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Občanský zákoník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://zpravy.idnes.cz/prehledne-tricet-novinek-v-obcanskem-zakoniku-dotknou-se-vsech-psi-/</a:t>
            </a:r>
            <a:r>
              <a:rPr lang="cs-CZ" dirty="0" smtClean="0">
                <a:hlinkClick r:id="rId2"/>
              </a:rPr>
              <a:t>domaci.aspx?c=A111109_134447_domaci_js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4" name="Picture 2" descr="C:\Users\gondkovska\AppData\Local\Microsoft\Windows\Temporary Internet Files\Content.IE5\NUTEN1K2\MC9002869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16832"/>
            <a:ext cx="3168352" cy="2206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860032" y="1916832"/>
            <a:ext cx="2880320" cy="18002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Mění se po 50 letech , platí od 2012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346886" y="1591032"/>
            <a:ext cx="1008112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774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Rodinné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Upravuje vztahy mezi blízkými lidmi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příbuznými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ochrana všech členů rodiny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pravidla pro uzavření manželství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pravidla pro ukončení (rozvod) manželství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práva a povinnosti rodičů a dětí</a:t>
            </a:r>
          </a:p>
          <a:p>
            <a:pPr lvl="1"/>
            <a:r>
              <a:rPr lang="cs-CZ" dirty="0" smtClean="0">
                <a:solidFill>
                  <a:schemeClr val="bg1"/>
                </a:solidFill>
              </a:rPr>
              <a:t>odpovědnost za výchovu dětí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7092280" y="1772816"/>
            <a:ext cx="1152128" cy="144016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gondkovska\AppData\Local\Microsoft\Windows\Temporary Internet Files\Content.IE5\1IYTW8DK\MC9003102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865" y="4322174"/>
            <a:ext cx="2551623" cy="252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76056" y="5949280"/>
            <a:ext cx="864096" cy="43204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437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Pracovní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upravuje vztahy zaměstnanců a zaměstnavatelů</a:t>
            </a:r>
          </a:p>
          <a:p>
            <a:r>
              <a:rPr lang="cs-CZ" dirty="0" smtClean="0"/>
              <a:t>stanovuje náležitosti pracovního poměru</a:t>
            </a:r>
          </a:p>
          <a:p>
            <a:r>
              <a:rPr lang="cs-CZ" dirty="0" smtClean="0"/>
              <a:t>co smí a nesmí zaměstnavatel</a:t>
            </a:r>
          </a:p>
          <a:p>
            <a:r>
              <a:rPr lang="cs-CZ" dirty="0" smtClean="0"/>
              <a:t>chrání ženy, matky, mladistvé – stanovuje pro ně podmínky práce</a:t>
            </a:r>
          </a:p>
          <a:p>
            <a:endParaRPr lang="cs-CZ" dirty="0"/>
          </a:p>
        </p:txBody>
      </p:sp>
      <p:pic>
        <p:nvPicPr>
          <p:cNvPr id="5122" name="Picture 2" descr="C:\Users\gondkovska\AppData\Local\Microsoft\Windows\Temporary Internet Files\Content.IE5\NUTEN1K2\MP90040897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72816"/>
            <a:ext cx="561662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6229199"/>
            <a:ext cx="936104" cy="36004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534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Práce mladistvých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Mladiství – do </a:t>
            </a:r>
            <a:r>
              <a:rPr lang="cs-CZ" b="1" dirty="0" smtClean="0"/>
              <a:t>18</a:t>
            </a:r>
            <a:r>
              <a:rPr lang="cs-CZ" dirty="0" smtClean="0"/>
              <a:t> let</a:t>
            </a:r>
          </a:p>
          <a:p>
            <a:r>
              <a:rPr lang="cs-CZ" dirty="0" smtClean="0"/>
              <a:t>Mladistvým je zakázáno: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pracovat v noci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pracovat přesčas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pracovat na rizikových místech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mít hmotnou zodpovědnost</a:t>
            </a:r>
            <a:endParaRPr lang="cs-CZ" dirty="0"/>
          </a:p>
        </p:txBody>
      </p:sp>
      <p:pic>
        <p:nvPicPr>
          <p:cNvPr id="6148" name="Picture 4" descr="C:\Users\gondkovska\AppData\Local\Microsoft\Windows\Temporary Internet Files\Content.IE5\1IYTW8DK\MP9004395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0947" y="1729704"/>
            <a:ext cx="6400800" cy="4291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236296" y="5589240"/>
            <a:ext cx="936104" cy="432048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802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Živnostenské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Živnost = podnikaní za účelem dosažení zisku</a:t>
            </a:r>
          </a:p>
          <a:p>
            <a:pPr marL="0" indent="0">
              <a:buNone/>
            </a:pPr>
            <a:r>
              <a:rPr lang="cs-CZ" dirty="0" smtClean="0"/>
              <a:t>Předmět podnikání: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obchodní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výrobní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dirty="0" smtClean="0"/>
              <a:t>služby</a:t>
            </a:r>
          </a:p>
          <a:p>
            <a:pPr marL="57150" indent="0">
              <a:buNone/>
            </a:pPr>
            <a:r>
              <a:rPr lang="cs-CZ" dirty="0" smtClean="0"/>
              <a:t>Živnost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955825" y="4653136"/>
            <a:ext cx="1464047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1955825" y="4653136"/>
            <a:ext cx="1176015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3419872" y="4365104"/>
            <a:ext cx="1944216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ohlašovací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3117520" y="5301208"/>
            <a:ext cx="1944216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koncesovaná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5716101" y="4347765"/>
            <a:ext cx="2520280" cy="5760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provozuje se po ohlášení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5492050" y="5301208"/>
            <a:ext cx="2968382" cy="57606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 udělení koncese</a:t>
            </a:r>
            <a:endParaRPr lang="cs-CZ" dirty="0"/>
          </a:p>
        </p:txBody>
      </p:sp>
      <p:pic>
        <p:nvPicPr>
          <p:cNvPr id="7181" name="Picture 13" descr="C:\Users\gondkovska\AppData\Local\Microsoft\Windows\Temporary Internet Files\Content.IE5\NUTEN1K2\MP9002898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2775" y="1772816"/>
            <a:ext cx="6947507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395536" y="6093296"/>
            <a:ext cx="1080120" cy="43204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 .8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5589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71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1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  <p:bldP spid="18" grpId="0" animBg="1"/>
      <p:bldP spid="12" grpId="0" animBg="1"/>
      <p:bldP spid="20" grpId="0" animBg="1"/>
      <p:bldP spid="1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HRACHOVCOVÁ, Marie, et al. </a:t>
            </a:r>
            <a:r>
              <a:rPr lang="cs-CZ" i="1" dirty="0"/>
              <a:t>Občanská výchova</a:t>
            </a:r>
            <a:r>
              <a:rPr lang="cs-CZ" dirty="0"/>
              <a:t>. 2. Olomouc : Nakladatelství Olomouc, 2005. 191 s. ISBN 80-7182-186-1.</a:t>
            </a:r>
          </a:p>
          <a:p>
            <a:r>
              <a:rPr lang="cs-CZ"/>
              <a:t>Obrázky </a:t>
            </a:r>
            <a:r>
              <a:rPr lang="cs-CZ" smtClean="0"/>
              <a:t>1-8 </a:t>
            </a:r>
            <a:r>
              <a:rPr lang="cs-CZ"/>
              <a:t>[</a:t>
            </a:r>
            <a:r>
              <a:rPr lang="cs-CZ" smtClean="0"/>
              <a:t>cit.2011-10-31 </a:t>
            </a:r>
            <a:r>
              <a:rPr lang="cs-CZ" dirty="0"/>
              <a:t>dostupné na:</a:t>
            </a:r>
          </a:p>
          <a:p>
            <a:pPr marL="0" indent="0">
              <a:buNone/>
            </a:pPr>
            <a:r>
              <a:rPr lang="cs-CZ" dirty="0">
                <a:hlinkClick r:id="rId2"/>
              </a:rPr>
              <a:t>http://office.microsoft.com/cs-cz/images/?CTT=6&amp;ver=14&amp;app=powerpnt.exe</a:t>
            </a:r>
            <a:r>
              <a:rPr lang="cs-CZ" dirty="0"/>
              <a:t> 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560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544</TotalTime>
  <Words>274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Druhy práva</vt:lpstr>
      <vt:lpstr>Odvětví práva</vt:lpstr>
      <vt:lpstr>Veřejné právo</vt:lpstr>
      <vt:lpstr>Některé druhy veřejného práva</vt:lpstr>
      <vt:lpstr>Soukromé právo</vt:lpstr>
      <vt:lpstr>Občanské právo</vt:lpstr>
      <vt:lpstr>Občanský zákoník</vt:lpstr>
      <vt:lpstr>Rodinné právo</vt:lpstr>
      <vt:lpstr>Pracovní právo</vt:lpstr>
      <vt:lpstr>Práce mladistvých</vt:lpstr>
      <vt:lpstr>Živnostenské právo</vt:lpstr>
      <vt:lpstr>Použité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Libuše Gondkovská</cp:lastModifiedBy>
  <cp:revision>27</cp:revision>
  <dcterms:created xsi:type="dcterms:W3CDTF">2011-03-22T17:13:23Z</dcterms:created>
  <dcterms:modified xsi:type="dcterms:W3CDTF">2012-03-21T21:56:50Z</dcterms:modified>
</cp:coreProperties>
</file>