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897" r:id="rId2"/>
  </p:sldMasterIdLst>
  <p:notesMasterIdLst>
    <p:notesMasterId r:id="rId15"/>
  </p:notesMasterIdLst>
  <p:handoutMasterIdLst>
    <p:handoutMasterId r:id="rId16"/>
  </p:handoutMasterIdLst>
  <p:sldIdLst>
    <p:sldId id="272" r:id="rId3"/>
    <p:sldId id="273" r:id="rId4"/>
    <p:sldId id="282" r:id="rId5"/>
    <p:sldId id="283" r:id="rId6"/>
    <p:sldId id="284" r:id="rId7"/>
    <p:sldId id="285" r:id="rId8"/>
    <p:sldId id="286" r:id="rId9"/>
    <p:sldId id="280" r:id="rId10"/>
    <p:sldId id="275" r:id="rId11"/>
    <p:sldId id="277" r:id="rId12"/>
    <p:sldId id="278" r:id="rId13"/>
    <p:sldId id="28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897" autoAdjust="0"/>
    <p:restoredTop sz="94660"/>
  </p:normalViewPr>
  <p:slideViewPr>
    <p:cSldViewPr snapToGrid="0">
      <p:cViewPr varScale="1">
        <p:scale>
          <a:sx n="80" d="100"/>
          <a:sy n="80" d="100"/>
        </p:scale>
        <p:origin x="-78" y="-636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7.4.2015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7.4.2015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4/7/2015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2829491076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809541517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789805746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18092567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14470846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93284764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234289104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808457244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628285886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76530491"/>
      </p:ext>
    </p:extLst>
  </p:cSld>
  <p:clrMapOvr>
    <a:masterClrMapping/>
  </p:clrMapOvr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762127025"/>
      </p:ext>
    </p:extLst>
  </p:cSld>
  <p:clrMapOvr>
    <a:masterClrMapping/>
  </p:clrMapOvr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957588511"/>
      </p:ext>
    </p:extLst>
  </p:cSld>
  <p:clrMapOvr>
    <a:masterClrMapping/>
  </p:clrMapOvr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="" xmlns:p14="http://schemas.microsoft.com/office/powerpoint/2010/main" val="2770781049"/>
      </p:ext>
    </p:extLst>
  </p:cSld>
  <p:clrMapOvr>
    <a:masterClrMapping/>
  </p:clrMapOvr>
  <p:hf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634639876"/>
      </p:ext>
    </p:extLst>
  </p:cSld>
  <p:clrMapOvr>
    <a:masterClrMapping/>
  </p:clrMapOvr>
  <p:hf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060352350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703439005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8059208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gif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8" name="Obrázek 17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947379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98" r:id="rId1"/>
    <p:sldLayoutId id="2147483899" r:id="rId2"/>
    <p:sldLayoutId id="2147483900" r:id="rId3"/>
    <p:sldLayoutId id="2147483901" r:id="rId4"/>
    <p:sldLayoutId id="2147483902" r:id="rId5"/>
    <p:sldLayoutId id="2147483903" r:id="rId6"/>
    <p:sldLayoutId id="2147483904" r:id="rId7"/>
    <p:sldLayoutId id="2147483905" r:id="rId8"/>
    <p:sldLayoutId id="2147483906" r:id="rId9"/>
    <p:sldLayoutId id="2147483907" r:id="rId10"/>
    <p:sldLayoutId id="2147483908" r:id="rId11"/>
    <p:sldLayoutId id="2147483909" r:id="rId12"/>
    <p:sldLayoutId id="2147483910" r:id="rId13"/>
    <p:sldLayoutId id="2147483911" r:id="rId14"/>
    <p:sldLayoutId id="2147483912" r:id="rId15"/>
    <p:sldLayoutId id="2147483913" r:id="rId16"/>
    <p:sldLayoutId id="2147483914" r:id="rId17"/>
  </p:sldLayoutIdLst>
  <p:transition spd="med">
    <p:fade/>
  </p:transition>
  <p:timing>
    <p:tnLst>
      <p:par>
        <p:cTn id="1" dur="indefinite" restart="never" nodeType="tmRoot"/>
      </p:par>
    </p:tnLst>
  </p:timing>
  <p:hf hd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Výroba velikonočního přání</a:t>
            </a:r>
            <a:endParaRPr lang="cs-CZ" sz="2400" b="0" i="0" baseline="0" dirty="0"/>
          </a:p>
        </p:txBody>
      </p:sp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JE TU JARO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851506" y="2340429"/>
            <a:ext cx="8596668" cy="13208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Jarní </a:t>
            </a:r>
            <a:br>
              <a:rPr lang="cs-CZ" dirty="0" smtClean="0"/>
            </a:br>
            <a:r>
              <a:rPr lang="cs-CZ" dirty="0" smtClean="0"/>
              <a:t>velikonoční </a:t>
            </a:r>
            <a:br>
              <a:rPr lang="cs-CZ" dirty="0" smtClean="0"/>
            </a:br>
            <a:r>
              <a:rPr lang="cs-CZ" dirty="0" smtClean="0"/>
              <a:t>kuřátko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781023" y="936139"/>
            <a:ext cx="6376234" cy="478217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91255286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851506" y="2340429"/>
            <a:ext cx="8596668" cy="13208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Pomůcky</a:t>
            </a:r>
            <a:br>
              <a:rPr lang="cs-CZ" dirty="0" smtClean="0"/>
            </a:br>
            <a:r>
              <a:rPr lang="cs-CZ" dirty="0" smtClean="0"/>
              <a:t>na výrobu</a:t>
            </a:r>
            <a:br>
              <a:rPr lang="cs-CZ" dirty="0" smtClean="0"/>
            </a:br>
            <a:r>
              <a:rPr lang="cs-CZ" dirty="0" smtClean="0"/>
              <a:t>kuřátka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794608" y="947670"/>
            <a:ext cx="6410472" cy="480785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13093588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335664" y="0"/>
            <a:ext cx="8596668" cy="13208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Pracovní postup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1.žlutou barvou</a:t>
            </a:r>
            <a:br>
              <a:rPr lang="cs-CZ" dirty="0" smtClean="0"/>
            </a:br>
            <a:r>
              <a:rPr lang="cs-CZ" dirty="0" smtClean="0"/>
              <a:t>natřeme vatový </a:t>
            </a:r>
            <a:br>
              <a:rPr lang="cs-CZ" dirty="0" smtClean="0"/>
            </a:br>
            <a:r>
              <a:rPr lang="cs-CZ" dirty="0" smtClean="0"/>
              <a:t>tampón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781116" y="844451"/>
            <a:ext cx="6639482" cy="4979611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30493664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335664" y="0"/>
            <a:ext cx="8596668" cy="13208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Pracovní postup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2.vatovou </a:t>
            </a:r>
            <a:br>
              <a:rPr lang="cs-CZ" dirty="0" smtClean="0"/>
            </a:br>
            <a:r>
              <a:rPr lang="cs-CZ" dirty="0" smtClean="0"/>
              <a:t>tyčinku</a:t>
            </a:r>
            <a:br>
              <a:rPr lang="cs-CZ" dirty="0" smtClean="0"/>
            </a:br>
            <a:r>
              <a:rPr lang="cs-CZ" dirty="0" smtClean="0"/>
              <a:t>obarvíme</a:t>
            </a:r>
            <a:br>
              <a:rPr lang="cs-CZ" dirty="0" smtClean="0"/>
            </a:br>
            <a:r>
              <a:rPr lang="cs-CZ" dirty="0" smtClean="0"/>
              <a:t>červenou</a:t>
            </a:r>
            <a:br>
              <a:rPr lang="cs-CZ" dirty="0" smtClean="0"/>
            </a:br>
            <a:r>
              <a:rPr lang="cs-CZ" dirty="0" smtClean="0"/>
              <a:t>barvou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655211" y="933759"/>
            <a:ext cx="6599218" cy="494941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09600286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335664" y="0"/>
            <a:ext cx="8596668" cy="13208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Pracovní postup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3.ze zeleného</a:t>
            </a:r>
            <a:br>
              <a:rPr lang="cs-CZ" dirty="0" smtClean="0"/>
            </a:br>
            <a:r>
              <a:rPr lang="cs-CZ" dirty="0" smtClean="0"/>
              <a:t>papíru</a:t>
            </a:r>
            <a:br>
              <a:rPr lang="cs-CZ" dirty="0" smtClean="0"/>
            </a:br>
            <a:r>
              <a:rPr lang="cs-CZ" dirty="0" smtClean="0"/>
              <a:t>vystřihneme</a:t>
            </a:r>
            <a:br>
              <a:rPr lang="cs-CZ" dirty="0" smtClean="0"/>
            </a:br>
            <a:r>
              <a:rPr lang="cs-CZ" dirty="0" smtClean="0"/>
              <a:t>podle vzoru</a:t>
            </a:r>
            <a:br>
              <a:rPr lang="cs-CZ" dirty="0" smtClean="0"/>
            </a:br>
            <a:r>
              <a:rPr lang="cs-CZ" dirty="0" smtClean="0"/>
              <a:t>travičku, </a:t>
            </a:r>
            <a:br>
              <a:rPr lang="cs-CZ" dirty="0" smtClean="0"/>
            </a:br>
            <a:r>
              <a:rPr lang="cs-CZ" dirty="0" smtClean="0"/>
              <a:t>z červeného </a:t>
            </a:r>
            <a:br>
              <a:rPr lang="cs-CZ" dirty="0" smtClean="0"/>
            </a:br>
            <a:r>
              <a:rPr lang="cs-CZ" dirty="0" smtClean="0"/>
              <a:t>zobáček a </a:t>
            </a:r>
            <a:br>
              <a:rPr lang="cs-CZ" dirty="0" smtClean="0"/>
            </a:br>
            <a:r>
              <a:rPr lang="cs-CZ" dirty="0" smtClean="0"/>
              <a:t>hřebínek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723263" y="1028704"/>
            <a:ext cx="6487883" cy="4865912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82739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335664" y="0"/>
            <a:ext cx="8596668" cy="13208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Pracovní postup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4.vlepíme</a:t>
            </a:r>
            <a:br>
              <a:rPr lang="cs-CZ" dirty="0" smtClean="0"/>
            </a:br>
            <a:r>
              <a:rPr lang="cs-CZ" dirty="0" smtClean="0"/>
              <a:t>vatový tampón,</a:t>
            </a:r>
            <a:br>
              <a:rPr lang="cs-CZ" dirty="0" smtClean="0"/>
            </a:br>
            <a:r>
              <a:rPr lang="cs-CZ" dirty="0" smtClean="0"/>
              <a:t>dolepíme</a:t>
            </a:r>
            <a:br>
              <a:rPr lang="cs-CZ" dirty="0" smtClean="0"/>
            </a:br>
            <a:r>
              <a:rPr lang="cs-CZ" dirty="0" smtClean="0"/>
              <a:t>hřebínek,</a:t>
            </a:r>
            <a:br>
              <a:rPr lang="cs-CZ" dirty="0" smtClean="0"/>
            </a:br>
            <a:r>
              <a:rPr lang="cs-CZ" dirty="0" smtClean="0"/>
              <a:t>zobáček,</a:t>
            </a:r>
            <a:br>
              <a:rPr lang="cs-CZ" dirty="0" smtClean="0"/>
            </a:br>
            <a:r>
              <a:rPr lang="cs-CZ" dirty="0" smtClean="0"/>
              <a:t>očičko, nožky</a:t>
            </a:r>
            <a:br>
              <a:rPr lang="cs-CZ" dirty="0" smtClean="0"/>
            </a:br>
            <a:r>
              <a:rPr lang="cs-CZ" dirty="0" smtClean="0"/>
              <a:t>a dozdobíme</a:t>
            </a:r>
            <a:br>
              <a:rPr lang="cs-CZ" dirty="0" smtClean="0"/>
            </a:br>
            <a:r>
              <a:rPr lang="cs-CZ" dirty="0" smtClean="0"/>
              <a:t>látkovými</a:t>
            </a:r>
            <a:br>
              <a:rPr lang="cs-CZ" dirty="0" smtClean="0"/>
            </a:br>
            <a:r>
              <a:rPr lang="cs-CZ" dirty="0" smtClean="0"/>
              <a:t>květinkami.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717617" y="984955"/>
            <a:ext cx="6712052" cy="5034039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56162736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8200" y="657095"/>
            <a:ext cx="10515600" cy="1033593"/>
          </a:xfrm>
        </p:spPr>
        <p:txBody>
          <a:bodyPr>
            <a:normAutofit/>
          </a:bodyPr>
          <a:lstStyle/>
          <a:p>
            <a:r>
              <a:rPr lang="cs-CZ" b="1" dirty="0"/>
              <a:t>Prvky </a:t>
            </a:r>
            <a:r>
              <a:rPr lang="cs-CZ" b="1" dirty="0" smtClean="0"/>
              <a:t>polytechnické </a:t>
            </a:r>
            <a:r>
              <a:rPr lang="cs-CZ" b="1" dirty="0"/>
              <a:t>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3362195"/>
          </a:xfrm>
        </p:spPr>
        <p:txBody>
          <a:bodyPr>
            <a:normAutofit/>
          </a:bodyPr>
          <a:lstStyle/>
          <a:p>
            <a:pPr marL="45720" indent="0"/>
            <a:r>
              <a:rPr lang="cs-CZ" dirty="0" smtClean="0"/>
              <a:t>  Vzdělávací oblast: Dítě a jeho psychika</a:t>
            </a:r>
          </a:p>
          <a:p>
            <a:pPr marL="45720" indent="0"/>
            <a:r>
              <a:rPr lang="cs-CZ" dirty="0"/>
              <a:t> </a:t>
            </a:r>
            <a:r>
              <a:rPr lang="cs-CZ" dirty="0" smtClean="0"/>
              <a:t> Podoblast: Řešení problémů, učení</a:t>
            </a:r>
          </a:p>
          <a:p>
            <a:pPr marL="45720" indent="0"/>
            <a:r>
              <a:rPr lang="cs-CZ" dirty="0" smtClean="0"/>
              <a:t>  Integrovaný blok: 3.integrovaný blok - JARO</a:t>
            </a:r>
          </a:p>
          <a:p>
            <a:pPr marL="45720" indent="0"/>
            <a:r>
              <a:rPr lang="cs-CZ" dirty="0"/>
              <a:t> </a:t>
            </a:r>
            <a:r>
              <a:rPr lang="cs-CZ" dirty="0" smtClean="0"/>
              <a:t> Téma: Je tu jaro – velikonoční týden</a:t>
            </a:r>
          </a:p>
          <a:p>
            <a:pPr marL="45720" indent="0"/>
            <a:r>
              <a:rPr lang="cs-CZ" dirty="0" smtClean="0"/>
              <a:t>  Konkretizované </a:t>
            </a:r>
            <a:r>
              <a:rPr lang="cs-CZ" dirty="0" smtClean="0"/>
              <a:t>výstupy: Samostatně </a:t>
            </a:r>
            <a:r>
              <a:rPr lang="cs-CZ" dirty="0" smtClean="0"/>
              <a:t>se rozhodnout při realizaci výtvarného námětu</a:t>
            </a:r>
          </a:p>
          <a:p>
            <a:pPr marL="45720" indent="0"/>
            <a:r>
              <a:rPr lang="cs-CZ" dirty="0"/>
              <a:t> </a:t>
            </a:r>
            <a:r>
              <a:rPr lang="cs-CZ" dirty="0" smtClean="0"/>
              <a:t> Cíle: Vyrobit velikonoční přání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276048" y="6302620"/>
            <a:ext cx="6297612" cy="365125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fotografie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Materiály, pomůcky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Dotyková </a:t>
            </a:r>
            <a:r>
              <a:rPr lang="cs-CZ" dirty="0"/>
              <a:t>obrazovka, připojená k </a:t>
            </a:r>
            <a:r>
              <a:rPr lang="cs-CZ" dirty="0" smtClean="0"/>
              <a:t>PC</a:t>
            </a:r>
            <a:endParaRPr lang="cs-CZ" b="1" dirty="0"/>
          </a:p>
          <a:p>
            <a:r>
              <a:rPr lang="cs-CZ" dirty="0"/>
              <a:t>Didaktický kufřík - KUMUČ </a:t>
            </a:r>
            <a:endParaRPr lang="cs-CZ" dirty="0" smtClean="0"/>
          </a:p>
          <a:p>
            <a:r>
              <a:rPr lang="cs-CZ" dirty="0" smtClean="0"/>
              <a:t>Žlutá a červená barva</a:t>
            </a:r>
          </a:p>
          <a:p>
            <a:r>
              <a:rPr lang="cs-CZ" dirty="0" smtClean="0"/>
              <a:t>Zelený a červený papír</a:t>
            </a:r>
          </a:p>
          <a:p>
            <a:r>
              <a:rPr lang="cs-CZ" dirty="0" smtClean="0"/>
              <a:t>Lepidlo, nůžky, štětec</a:t>
            </a:r>
          </a:p>
          <a:p>
            <a:r>
              <a:rPr lang="cs-CZ" dirty="0" smtClean="0"/>
              <a:t>Vatový tampónek, tyčinka</a:t>
            </a:r>
          </a:p>
          <a:p>
            <a:r>
              <a:rPr lang="cs-CZ" dirty="0" smtClean="0"/>
              <a:t>Textilní květinky, plastová očička</a:t>
            </a:r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210734" y="6293113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01040" y="2199767"/>
            <a:ext cx="10187784" cy="2913409"/>
          </a:xfrm>
        </p:spPr>
        <p:txBody>
          <a:bodyPr>
            <a:normAutofit/>
          </a:bodyPr>
          <a:lstStyle/>
          <a:p>
            <a:r>
              <a:rPr lang="cs-CZ" dirty="0" smtClean="0"/>
              <a:t>Ilustrovaný návod k výrobě velikonočního přáníčka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014791" y="6223924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1106983" y="6245486"/>
            <a:ext cx="6297612" cy="365125"/>
          </a:xfrm>
        </p:spPr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12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Směrovat 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návyků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12" name="Nadpis 1"/>
          <p:cNvSpPr txBox="1">
            <a:spLocks/>
          </p:cNvSpPr>
          <p:nvPr/>
        </p:nvSpPr>
        <p:spPr>
          <a:xfrm>
            <a:off x="701040" y="479861"/>
            <a:ext cx="9509760" cy="1088136"/>
          </a:xfrm>
          <a:prstGeom prst="rect">
            <a:avLst/>
          </a:prstGeom>
        </p:spPr>
        <p:txBody>
          <a:bodyPr>
            <a:normAutofit fontScale="45000" lnSpcReduction="2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lang="cs-CZ" sz="6700" b="1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Cíle polytechnické výchovy</a:t>
            </a:r>
            <a:br>
              <a:rPr lang="cs-CZ" sz="6700" b="1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endParaRPr lang="cs-CZ" sz="6700" b="1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seta">
  <a:themeElements>
    <a:clrScheme name="Faseta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seta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seta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194</Words>
  <Application>Microsoft Office PowerPoint</Application>
  <PresentationFormat>Vlastní</PresentationFormat>
  <Paragraphs>50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Faseta</vt:lpstr>
      <vt:lpstr>JE TU JARO</vt:lpstr>
      <vt:lpstr>Jarní  velikonoční  kuřátko       </vt:lpstr>
      <vt:lpstr>Pomůcky na výrobu kuřátka        </vt:lpstr>
      <vt:lpstr>Pracovní postup     1.žlutou barvou natřeme vatový  tampón       </vt:lpstr>
      <vt:lpstr>Pracovní postup     2.vatovou  tyčinku obarvíme červenou barvou              </vt:lpstr>
      <vt:lpstr>Pracovní postup   3.ze zeleného papíru vystřihneme podle vzoru travičku,  z červeného  zobáček a  hřebínek              </vt:lpstr>
      <vt:lpstr>Pracovní postup   4.vlepíme vatový tampón, dolepíme hřebínek, zobáček, očičko, nožky a dozdobíme látkovými květinkami.              </vt:lpstr>
      <vt:lpstr>Prvky polytechnické výchovy</vt:lpstr>
      <vt:lpstr>Použité zdroje</vt:lpstr>
      <vt:lpstr>Materiály, pomůcky </vt:lpstr>
      <vt:lpstr> Práce s interaktivním výukovým materiálem 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2015-04-07T13:17:43Z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