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095" r:id="rId2"/>
  </p:sldMasterIdLst>
  <p:notesMasterIdLst>
    <p:notesMasterId r:id="rId18"/>
  </p:notesMasterIdLst>
  <p:handoutMasterIdLst>
    <p:handoutMasterId r:id="rId19"/>
  </p:handoutMasterIdLst>
  <p:sldIdLst>
    <p:sldId id="272" r:id="rId3"/>
    <p:sldId id="273" r:id="rId4"/>
    <p:sldId id="282" r:id="rId5"/>
    <p:sldId id="283" r:id="rId6"/>
    <p:sldId id="284" r:id="rId7"/>
    <p:sldId id="286" r:id="rId8"/>
    <p:sldId id="287" r:id="rId9"/>
    <p:sldId id="288" r:id="rId10"/>
    <p:sldId id="289" r:id="rId11"/>
    <p:sldId id="290" r:id="rId12"/>
    <p:sldId id="280" r:id="rId13"/>
    <p:sldId id="275" r:id="rId14"/>
    <p:sldId id="276" r:id="rId15"/>
    <p:sldId id="277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6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7.4.2015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7.4.2015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27701544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789489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1952293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7010770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940035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566959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4479521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152808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3136434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81677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8303889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683128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77576910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597594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398184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222946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9315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05068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6" r:id="rId1"/>
    <p:sldLayoutId id="2147484097" r:id="rId2"/>
    <p:sldLayoutId id="2147484098" r:id="rId3"/>
    <p:sldLayoutId id="2147484099" r:id="rId4"/>
    <p:sldLayoutId id="2147484100" r:id="rId5"/>
    <p:sldLayoutId id="2147484101" r:id="rId6"/>
    <p:sldLayoutId id="2147484102" r:id="rId7"/>
    <p:sldLayoutId id="2147484103" r:id="rId8"/>
    <p:sldLayoutId id="2147484104" r:id="rId9"/>
    <p:sldLayoutId id="2147484105" r:id="rId10"/>
    <p:sldLayoutId id="2147484106" r:id="rId11"/>
    <p:sldLayoutId id="2147484107" r:id="rId12"/>
    <p:sldLayoutId id="2147484108" r:id="rId13"/>
    <p:sldLayoutId id="2147484109" r:id="rId14"/>
    <p:sldLayoutId id="2147484110" r:id="rId15"/>
    <p:sldLayoutId id="2147484111" r:id="rId16"/>
    <p:sldLayoutId id="2147484112" r:id="rId17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TÝDEN V LEDOVÉM KRÁLOVSTVÍ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Pracovní postup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TUČŇÁK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742300" y="840001"/>
            <a:ext cx="6720001" cy="50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POMŮCKY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86911" y="1270000"/>
            <a:ext cx="6720001" cy="50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21192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POSTUP-vystřihneme šablonu. 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23615" y="1402080"/>
            <a:ext cx="6720001" cy="50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13525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45477" y="373625"/>
            <a:ext cx="9780129" cy="5040000"/>
          </a:xfrm>
        </p:spPr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ystřihneme podle šablony  z barevného papíru.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369" r="5601"/>
          <a:stretch/>
        </p:blipFill>
        <p:spPr>
          <a:xfrm rot="16200000">
            <a:off x="3333659" y="1515401"/>
            <a:ext cx="5158154" cy="4833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66628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45477" y="373625"/>
            <a:ext cx="9780129" cy="1320800"/>
          </a:xfrm>
        </p:spPr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ystřižené tvary nalepíme na černý papír</a:t>
            </a:r>
            <a:br>
              <a:rPr lang="cs-CZ" dirty="0" smtClean="0"/>
            </a:br>
            <a:r>
              <a:rPr lang="cs-CZ" dirty="0" smtClean="0"/>
              <a:t>formátu A4. 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7583" y="1499616"/>
            <a:ext cx="6720001" cy="50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05666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45477" y="373625"/>
            <a:ext cx="9780129" cy="1320800"/>
          </a:xfrm>
        </p:spPr>
        <p:txBody>
          <a:bodyPr>
            <a:normAutofit/>
          </a:bodyPr>
          <a:lstStyle/>
          <a:p>
            <a:r>
              <a:rPr lang="cs-CZ" dirty="0" smtClean="0"/>
              <a:t>Papír stočíme a horní rohy připneme sešívačkou.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728" r="5431"/>
          <a:stretch/>
        </p:blipFill>
        <p:spPr>
          <a:xfrm rot="16200000">
            <a:off x="3394241" y="1142489"/>
            <a:ext cx="5671022" cy="57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05577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45477" y="373625"/>
            <a:ext cx="9780129" cy="1320800"/>
          </a:xfrm>
        </p:spPr>
        <p:txBody>
          <a:bodyPr>
            <a:normAutofit/>
          </a:bodyPr>
          <a:lstStyle/>
          <a:p>
            <a:r>
              <a:rPr lang="cs-CZ" dirty="0" smtClean="0"/>
              <a:t>Pohled ze strany.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0036" t="484" r="11657" b="-484"/>
          <a:stretch/>
        </p:blipFill>
        <p:spPr>
          <a:xfrm rot="16200000">
            <a:off x="2912745" y="1752237"/>
            <a:ext cx="6325530" cy="50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82959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45477" y="373625"/>
            <a:ext cx="9780129" cy="5760000"/>
          </a:xfrm>
        </p:spPr>
        <p:txBody>
          <a:bodyPr>
            <a:normAutofit/>
          </a:bodyPr>
          <a:lstStyle/>
          <a:p>
            <a:r>
              <a:rPr lang="cs-CZ" dirty="0" smtClean="0"/>
              <a:t>TÝDEN V LEDOVÉM KRÁLOVSTVÍ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5104" y="999744"/>
            <a:ext cx="7680000" cy="57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46452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966" t="16691" r="12188" b="18236"/>
          <a:stretch/>
        </p:blipFill>
        <p:spPr>
          <a:xfrm>
            <a:off x="371959" y="-879997"/>
            <a:ext cx="11391253" cy="7737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036947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</a:t>
            </a:r>
            <a:r>
              <a:rPr lang="cs-CZ" dirty="0" smtClean="0"/>
              <a:t>: Dítě </a:t>
            </a:r>
            <a:r>
              <a:rPr lang="cs-CZ" dirty="0" smtClean="0"/>
              <a:t>a jeho psychika</a:t>
            </a:r>
          </a:p>
          <a:p>
            <a:pPr marL="45720" indent="0"/>
            <a:r>
              <a:rPr lang="cs-CZ" dirty="0" smtClean="0"/>
              <a:t>  Podoblast</a:t>
            </a:r>
            <a:r>
              <a:rPr lang="cs-CZ" dirty="0" smtClean="0"/>
              <a:t>: Řešení </a:t>
            </a:r>
            <a:r>
              <a:rPr lang="cs-CZ" dirty="0" smtClean="0"/>
              <a:t>problémů</a:t>
            </a:r>
            <a:r>
              <a:rPr lang="cs-CZ" dirty="0" smtClean="0"/>
              <a:t>, učení</a:t>
            </a:r>
            <a:endParaRPr lang="cs-CZ" dirty="0" smtClean="0"/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Integrovaný blok</a:t>
            </a:r>
            <a:r>
              <a:rPr lang="cs-CZ" dirty="0" smtClean="0"/>
              <a:t>: Zima  </a:t>
            </a:r>
            <a:endParaRPr lang="cs-CZ" dirty="0" smtClean="0"/>
          </a:p>
          <a:p>
            <a:pPr marL="45720" indent="0"/>
            <a:r>
              <a:rPr lang="cs-CZ" dirty="0" smtClean="0"/>
              <a:t>  Téma</a:t>
            </a:r>
            <a:r>
              <a:rPr lang="cs-CZ" dirty="0" smtClean="0"/>
              <a:t>: Týden </a:t>
            </a:r>
            <a:r>
              <a:rPr lang="cs-CZ" dirty="0" smtClean="0"/>
              <a:t>v ledovém království</a:t>
            </a:r>
          </a:p>
          <a:p>
            <a:pPr marL="45720" indent="0"/>
            <a:r>
              <a:rPr lang="cs-CZ" dirty="0" smtClean="0"/>
              <a:t>  Konkretizované výstupy</a:t>
            </a:r>
            <a:r>
              <a:rPr lang="cs-CZ" dirty="0" smtClean="0"/>
              <a:t>: postupovat </a:t>
            </a:r>
            <a:r>
              <a:rPr lang="cs-CZ" dirty="0" smtClean="0"/>
              <a:t>podle pokynů a instrukcí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</a:t>
            </a:r>
            <a:r>
              <a:rPr lang="cs-CZ" dirty="0" smtClean="0"/>
              <a:t>: vyrobit </a:t>
            </a:r>
            <a:r>
              <a:rPr lang="cs-CZ" dirty="0" smtClean="0"/>
              <a:t>tučňáka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38200" y="636544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468853"/>
            <a:ext cx="8596668" cy="3880773"/>
          </a:xfrm>
        </p:spPr>
        <p:txBody>
          <a:bodyPr/>
          <a:lstStyle/>
          <a:p>
            <a:r>
              <a:rPr lang="cs-CZ" dirty="0" smtClean="0"/>
              <a:t>Vlastní fotografie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80290" y="6208879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/>
              <a:t>Metodický postup</a:t>
            </a:r>
            <a:br>
              <a:rPr lang="cs-CZ" sz="3200" b="1" dirty="0" smtClean="0"/>
            </a:br>
            <a:r>
              <a:rPr lang="cs-CZ" sz="3200" b="1" dirty="0" smtClean="0"/>
              <a:t>Práce s interaktivním materiálem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dirty="0" smtClean="0"/>
              <a:t>Motivace-poslech pohádky Jak si hrají tučňáci (Pohádky z mořské hlubiny</a:t>
            </a:r>
            <a:r>
              <a:rPr lang="cs-CZ" dirty="0" smtClean="0"/>
              <a:t>), poslech </a:t>
            </a:r>
            <a:r>
              <a:rPr lang="cs-CZ" dirty="0" smtClean="0"/>
              <a:t>písně Tučňáci vojáci</a:t>
            </a:r>
          </a:p>
          <a:p>
            <a:r>
              <a:rPr lang="cs-CZ" dirty="0" smtClean="0"/>
              <a:t>Vyrobit podle návodu  tučňáka</a:t>
            </a:r>
          </a:p>
          <a:p>
            <a:r>
              <a:rPr lang="cs-CZ" dirty="0" smtClean="0"/>
              <a:t>Vytvoření výstavky</a:t>
            </a:r>
          </a:p>
          <a:p>
            <a:r>
              <a:rPr lang="cs-CZ" dirty="0" smtClean="0"/>
              <a:t>Rozhovor o životě zvířat a lidí v krajinách ledu a sněhu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71551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- KUMUČ </a:t>
            </a:r>
          </a:p>
          <a:p>
            <a:r>
              <a:rPr lang="cs-CZ" dirty="0" smtClean="0"/>
              <a:t>Barevné papíry formátu </a:t>
            </a:r>
            <a:r>
              <a:rPr lang="cs-CZ" smtClean="0"/>
              <a:t>A4</a:t>
            </a:r>
            <a:r>
              <a:rPr lang="cs-CZ" smtClean="0"/>
              <a:t>, nůžky, lepidlo, sešívačka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8407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701040" y="6492875"/>
            <a:ext cx="6297612" cy="365125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242</Words>
  <Application>Microsoft Office PowerPoint</Application>
  <PresentationFormat>Vlastní</PresentationFormat>
  <Paragraphs>43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Faseta</vt:lpstr>
      <vt:lpstr>TÝDEN V LEDOVÉM KRÁLOVSTVÍ</vt:lpstr>
      <vt:lpstr>TUČŇÁK</vt:lpstr>
      <vt:lpstr>POMŮCKY</vt:lpstr>
      <vt:lpstr>POSTUP-vystřihneme šablonu. </vt:lpstr>
      <vt:lpstr>Vystřihneme podle šablony  z barevného papíru. </vt:lpstr>
      <vt:lpstr>Vystřižené tvary nalepíme na černý papír formátu A4. </vt:lpstr>
      <vt:lpstr>Papír stočíme a horní rohy připneme sešívačkou.</vt:lpstr>
      <vt:lpstr>Pohled ze strany.</vt:lpstr>
      <vt:lpstr>TÝDEN V LEDOVÉM KRÁLOVSTVÍ</vt:lpstr>
      <vt:lpstr>Snímek 10</vt:lpstr>
      <vt:lpstr>Prvky polytechnické výchovy</vt:lpstr>
      <vt:lpstr>Použité zdroje</vt:lpstr>
      <vt:lpstr>Metodický postup Práce s interaktivním materiálem</vt:lpstr>
      <vt:lpstr>Materiály, pomůcky 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2015-04-07T13:16:35Z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