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15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3" r:id="rId5"/>
    <p:sldId id="284" r:id="rId6"/>
    <p:sldId id="285" r:id="rId7"/>
    <p:sldId id="286" r:id="rId8"/>
    <p:sldId id="287" r:id="rId9"/>
    <p:sldId id="288" r:id="rId10"/>
    <p:sldId id="280" r:id="rId11"/>
    <p:sldId id="275" r:id="rId12"/>
    <p:sldId id="278" r:id="rId13"/>
    <p:sldId id="277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555695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912853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295214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41405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40698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60645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15004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99195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227845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0040164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5586582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5361284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050820708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17194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684807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58644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411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8979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  <p:sldLayoutId id="2147483927" r:id="rId12"/>
    <p:sldLayoutId id="2147483928" r:id="rId13"/>
    <p:sldLayoutId id="2147483929" r:id="rId14"/>
    <p:sldLayoutId id="2147483930" r:id="rId15"/>
    <p:sldLayoutId id="2147483931" r:id="rId16"/>
    <p:sldLayoutId id="2147483932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VELIKONOČNÍ  POMLÁZKA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NÁVOD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VELIKONOČNÍ BAREVNÁ POMLÁZKA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61" t="3294" r="-926" b="403"/>
          <a:stretch/>
        </p:blipFill>
        <p:spPr>
          <a:xfrm>
            <a:off x="2345986" y="1338943"/>
            <a:ext cx="6586346" cy="5200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VELIKONOČNÍ BAREVNÁ POMLÁZKA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15887" y="1385429"/>
            <a:ext cx="7200000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4091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VELIKONOČNÍ BAREVNÁ POMLÁZKA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4002" y="1285881"/>
            <a:ext cx="7200000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2593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77334" y="620486"/>
            <a:ext cx="8596668" cy="1320800"/>
          </a:xfrm>
        </p:spPr>
        <p:txBody>
          <a:bodyPr/>
          <a:lstStyle/>
          <a:p>
            <a:r>
              <a:rPr lang="cs-CZ" dirty="0" smtClean="0"/>
              <a:t>         VELIKONOČNÍ BAREVNÁ POMLÁZKA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4002" y="1458000"/>
            <a:ext cx="7200000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22176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77334" y="620486"/>
            <a:ext cx="8596668" cy="1320800"/>
          </a:xfrm>
        </p:spPr>
        <p:txBody>
          <a:bodyPr/>
          <a:lstStyle/>
          <a:p>
            <a:r>
              <a:rPr lang="cs-CZ" dirty="0" smtClean="0"/>
              <a:t>         VELIKONOČNÍ BAREVNÁ POMLÁZKA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4002" y="1458000"/>
            <a:ext cx="7200000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5045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77334" y="620486"/>
            <a:ext cx="8596668" cy="1320800"/>
          </a:xfrm>
        </p:spPr>
        <p:txBody>
          <a:bodyPr/>
          <a:lstStyle/>
          <a:p>
            <a:r>
              <a:rPr lang="cs-CZ" dirty="0" smtClean="0"/>
              <a:t>         VELIKONOČNÍ BAREVNÁ POMLÁZKA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4002" y="1676400"/>
            <a:ext cx="7200000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6543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          	Hotový výrobek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61" t="3294" r="-926" b="403"/>
          <a:stretch/>
        </p:blipFill>
        <p:spPr>
          <a:xfrm>
            <a:off x="2345986" y="1338943"/>
            <a:ext cx="6586346" cy="5200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4784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</a:t>
            </a:r>
            <a:r>
              <a:rPr lang="cs-CZ" dirty="0" smtClean="0"/>
              <a:t>: Dítě </a:t>
            </a:r>
            <a:r>
              <a:rPr lang="cs-CZ" dirty="0" smtClean="0"/>
              <a:t>a jeho psychika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</a:t>
            </a:r>
            <a:r>
              <a:rPr lang="cs-CZ" dirty="0" smtClean="0"/>
              <a:t>: Řešení </a:t>
            </a:r>
            <a:r>
              <a:rPr lang="cs-CZ" dirty="0" smtClean="0"/>
              <a:t>problémů učení</a:t>
            </a:r>
          </a:p>
          <a:p>
            <a:pPr marL="45720" indent="0"/>
            <a:r>
              <a:rPr lang="cs-CZ" dirty="0" smtClean="0"/>
              <a:t>  Integrovaný blok</a:t>
            </a:r>
            <a:r>
              <a:rPr lang="cs-CZ" dirty="0" smtClean="0"/>
              <a:t>: JARO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Téma</a:t>
            </a:r>
            <a:r>
              <a:rPr lang="cs-CZ" dirty="0" smtClean="0"/>
              <a:t>: Velikonoční </a:t>
            </a:r>
            <a:r>
              <a:rPr lang="cs-CZ" dirty="0" smtClean="0"/>
              <a:t>přípravy</a:t>
            </a:r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Postupovat </a:t>
            </a:r>
            <a:r>
              <a:rPr lang="cs-CZ" dirty="0" smtClean="0"/>
              <a:t>a učit se podle pokynů a instrukcí</a:t>
            </a:r>
            <a:r>
              <a:rPr lang="cs-CZ" dirty="0" smtClean="0"/>
              <a:t>, prožívat </a:t>
            </a:r>
            <a:r>
              <a:rPr lang="cs-CZ" dirty="0" smtClean="0"/>
              <a:t>radost ze zvládnutého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Barevná </a:t>
            </a:r>
            <a:r>
              <a:rPr lang="cs-CZ" dirty="0" smtClean="0"/>
              <a:t>velikonoční pomlázka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82134" y="6223924"/>
            <a:ext cx="6297612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Popis slouží jako návod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8962" y="6234600"/>
            <a:ext cx="6297612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Barevné krepové papíry</a:t>
            </a:r>
            <a:r>
              <a:rPr lang="cs-CZ" dirty="0" smtClean="0"/>
              <a:t>, proutek, lepidlo, provázek, nůžky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91734" y="629311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486988" y="6373620"/>
            <a:ext cx="6297612" cy="365125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202</Words>
  <Application>Microsoft Office PowerPoint</Application>
  <PresentationFormat>Vlastní</PresentationFormat>
  <Paragraphs>47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Faseta</vt:lpstr>
      <vt:lpstr>VELIKONOČNÍ  POMLÁZKA</vt:lpstr>
      <vt:lpstr>         VELIKONOČNÍ BAREVNÁ POMLÁZKA</vt:lpstr>
      <vt:lpstr>         VELIKONOČNÍ BAREVNÁ POMLÁZKA</vt:lpstr>
      <vt:lpstr>         VELIKONOČNÍ BAREVNÁ POMLÁZKA</vt:lpstr>
      <vt:lpstr>         VELIKONOČNÍ BAREVNÁ POMLÁZKA</vt:lpstr>
      <vt:lpstr>         VELIKONOČNÍ BAREVNÁ POMLÁZKA</vt:lpstr>
      <vt:lpstr>         VELIKONOČNÍ BAREVNÁ POMLÁZKA</vt:lpstr>
      <vt:lpstr>              Hotový výrobek</vt:lpstr>
      <vt:lpstr>Prvky polytechnické výchovy</vt:lpstr>
      <vt:lpstr>Použité zdroje</vt:lpstr>
      <vt:lpstr> Práce s interaktivním výukovým materiálem </vt:lpstr>
      <vt:lpstr>Materiály, pomůcky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2015-04-07T13:14:39Z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