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ink/ink1.xml" ContentType="application/inkml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713" r:id="rId2"/>
  </p:sldMasterIdLst>
  <p:notesMasterIdLst>
    <p:notesMasterId r:id="rId14"/>
  </p:notesMasterIdLst>
  <p:handoutMasterIdLst>
    <p:handoutMasterId r:id="rId15"/>
  </p:handoutMasterIdLst>
  <p:sldIdLst>
    <p:sldId id="272" r:id="rId3"/>
    <p:sldId id="293" r:id="rId4"/>
    <p:sldId id="294" r:id="rId5"/>
    <p:sldId id="295" r:id="rId6"/>
    <p:sldId id="296" r:id="rId7"/>
    <p:sldId id="275" r:id="rId8"/>
    <p:sldId id="276" r:id="rId9"/>
    <p:sldId id="277" r:id="rId10"/>
    <p:sldId id="278" r:id="rId11"/>
    <p:sldId id="287" r:id="rId12"/>
    <p:sldId id="28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3537" autoAdjust="0"/>
  </p:normalViewPr>
  <p:slideViewPr>
    <p:cSldViewPr snapToGrid="0">
      <p:cViewPr varScale="1">
        <p:scale>
          <a:sx n="78" d="100"/>
          <a:sy n="78" d="100"/>
        </p:scale>
        <p:origin x="-90" y="-52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7.4.2015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79275" units="1/cm"/>
          <inkml:channelProperty channel="T" name="resolution" value="1" units="1/dev"/>
        </inkml:channelProperties>
      </inkml:inkSource>
      <inkml:timestamp xml:id="ts0" timeString="2015-03-11T14:14:20.54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2009 14734 0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7.4.2015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5D2AF-06B0-4D51-8553-CA02A245511E}" type="datetimeFigureOut">
              <a:rPr lang="cs-CZ" smtClean="0"/>
              <a:pPr/>
              <a:t>7.4.2015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562F1-36F1-41A0-8C7B-FF836CE118DA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32020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76003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83489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30872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80734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42323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3257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47972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951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23789044"/>
      </p:ext>
    </p:extLst>
  </p:cSld>
  <p:clrMapOvr>
    <a:masterClrMapping/>
  </p:clrMapOvr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82112140"/>
      </p:ext>
    </p:extLst>
  </p:cSld>
  <p:clrMapOvr>
    <a:masterClrMapping/>
  </p:clrMapOvr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66423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649" r:id="rId12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pos="384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73326" y="736209"/>
            <a:ext cx="9755187" cy="1764443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cs-CZ" sz="4000" b="0" i="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Švihadlo</a:t>
            </a:r>
            <a:endParaRPr lang="cs-CZ" sz="4000" b="0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08847" y="2754717"/>
            <a:ext cx="9144000" cy="1655762"/>
          </a:xfrm>
        </p:spPr>
        <p:txBody>
          <a:bodyPr/>
          <a:lstStyle/>
          <a:p>
            <a:r>
              <a:rPr lang="cs-CZ" cap="none" dirty="0" smtClean="0"/>
              <a:t>Hana </a:t>
            </a:r>
            <a:r>
              <a:rPr lang="cs-CZ" cap="none" dirty="0" err="1" smtClean="0"/>
              <a:t>Schotterlová</a:t>
            </a:r>
            <a:endParaRPr lang="cs-CZ" cap="none" dirty="0"/>
          </a:p>
        </p:txBody>
      </p:sp>
      <p:pic>
        <p:nvPicPr>
          <p:cNvPr id="4" name="Obrázek 3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67823" y="4828078"/>
            <a:ext cx="6528608" cy="1487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Nakresli švihadlo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961030" y="2234868"/>
            <a:ext cx="1454624" cy="232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9477233" y="1690688"/>
            <a:ext cx="1454624" cy="232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p14="http://schemas.microsoft.com/office/powerpoint/2010/main" xmlns="" Requires="p14">
          <p:contentPart p14:bwMode="auto" r:id="rId2">
            <p14:nvContentPartPr>
              <p14:cNvPr id="9" name="Rukopis 8"/>
              <p14:cNvContentPartPr/>
              <p14:nvPr/>
            </p14:nvContentPartPr>
            <p14:xfrm>
              <a:off x="723240" y="5304240"/>
              <a:ext cx="360" cy="360"/>
            </p14:xfrm>
          </p:contentPart>
        </mc:Choice>
        <mc:Fallback>
          <p:pic>
            <p:nvPicPr>
              <p:cNvPr id="9" name="Rukopis 8"/>
              <p:cNvPicPr/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713880" y="5294880"/>
                <a:ext cx="19080" cy="19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xmlns="" val="4232295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potřebuji?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89164" y="1769842"/>
            <a:ext cx="1429555" cy="122512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24116" y="3284975"/>
            <a:ext cx="1705803" cy="1401957"/>
          </a:xfrm>
          <a:prstGeom prst="rect">
            <a:avLst/>
          </a:prstGeom>
        </p:spPr>
      </p:pic>
      <p:pic>
        <p:nvPicPr>
          <p:cNvPr id="1026" name="Picture 2" descr="vintage red shoes on white background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305" b="14017"/>
          <a:stretch/>
        </p:blipFill>
        <p:spPr bwMode="auto">
          <a:xfrm>
            <a:off x="4676240" y="889423"/>
            <a:ext cx="2401556" cy="1689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Obrázek 7" descr="P126033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685959" y="3929382"/>
            <a:ext cx="2669962" cy="2002471"/>
          </a:xfrm>
          <a:prstGeom prst="rect">
            <a:avLst/>
          </a:prstGeom>
        </p:spPr>
      </p:pic>
      <p:pic>
        <p:nvPicPr>
          <p:cNvPr id="9" name="Picture 2" descr="roller skates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2852"/>
          <a:stretch/>
        </p:blipFill>
        <p:spPr bwMode="auto">
          <a:xfrm>
            <a:off x="995060" y="3483019"/>
            <a:ext cx="2417765" cy="1676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Závodní Silni&amp;ccaron;ní Kolo, Závodník, Závodní Kolo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47360" y="1479839"/>
            <a:ext cx="2947160" cy="1805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49333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Kde můžu skákat přes švihadlo?</a:t>
            </a:r>
            <a:endParaRPr lang="cs-CZ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29260" y="1743976"/>
            <a:ext cx="3007562" cy="225567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16271" y="1793742"/>
            <a:ext cx="2874850" cy="215613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70570" y="1843509"/>
            <a:ext cx="2874850" cy="2156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4111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skáču?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6" name="Volný tvar 5"/>
          <p:cNvSpPr/>
          <p:nvPr/>
        </p:nvSpPr>
        <p:spPr>
          <a:xfrm>
            <a:off x="1241946" y="2347235"/>
            <a:ext cx="1692323" cy="1760741"/>
          </a:xfrm>
          <a:custGeom>
            <a:avLst/>
            <a:gdLst>
              <a:gd name="connsiteX0" fmla="*/ 0 w 1692323"/>
              <a:gd name="connsiteY0" fmla="*/ 1760741 h 1760741"/>
              <a:gd name="connsiteX1" fmla="*/ 13648 w 1692323"/>
              <a:gd name="connsiteY1" fmla="*/ 1665207 h 1760741"/>
              <a:gd name="connsiteX2" fmla="*/ 40944 w 1692323"/>
              <a:gd name="connsiteY2" fmla="*/ 1324013 h 1760741"/>
              <a:gd name="connsiteX3" fmla="*/ 54591 w 1692323"/>
              <a:gd name="connsiteY3" fmla="*/ 1269422 h 1760741"/>
              <a:gd name="connsiteX4" fmla="*/ 81887 w 1692323"/>
              <a:gd name="connsiteY4" fmla="*/ 1010114 h 1760741"/>
              <a:gd name="connsiteX5" fmla="*/ 95535 w 1692323"/>
              <a:gd name="connsiteY5" fmla="*/ 887284 h 1760741"/>
              <a:gd name="connsiteX6" fmla="*/ 122830 w 1692323"/>
              <a:gd name="connsiteY6" fmla="*/ 750807 h 1760741"/>
              <a:gd name="connsiteX7" fmla="*/ 163773 w 1692323"/>
              <a:gd name="connsiteY7" fmla="*/ 614329 h 1760741"/>
              <a:gd name="connsiteX8" fmla="*/ 177421 w 1692323"/>
              <a:gd name="connsiteY8" fmla="*/ 559738 h 1760741"/>
              <a:gd name="connsiteX9" fmla="*/ 204717 w 1692323"/>
              <a:gd name="connsiteY9" fmla="*/ 477852 h 1760741"/>
              <a:gd name="connsiteX10" fmla="*/ 272955 w 1692323"/>
              <a:gd name="connsiteY10" fmla="*/ 286783 h 1760741"/>
              <a:gd name="connsiteX11" fmla="*/ 313899 w 1692323"/>
              <a:gd name="connsiteY11" fmla="*/ 245840 h 1760741"/>
              <a:gd name="connsiteX12" fmla="*/ 395785 w 1692323"/>
              <a:gd name="connsiteY12" fmla="*/ 150305 h 1760741"/>
              <a:gd name="connsiteX13" fmla="*/ 436729 w 1692323"/>
              <a:gd name="connsiteY13" fmla="*/ 136658 h 1760741"/>
              <a:gd name="connsiteX14" fmla="*/ 545911 w 1692323"/>
              <a:gd name="connsiteY14" fmla="*/ 68419 h 1760741"/>
              <a:gd name="connsiteX15" fmla="*/ 600502 w 1692323"/>
              <a:gd name="connsiteY15" fmla="*/ 54771 h 1760741"/>
              <a:gd name="connsiteX16" fmla="*/ 750627 w 1692323"/>
              <a:gd name="connsiteY16" fmla="*/ 27475 h 1760741"/>
              <a:gd name="connsiteX17" fmla="*/ 791570 w 1692323"/>
              <a:gd name="connsiteY17" fmla="*/ 13828 h 1760741"/>
              <a:gd name="connsiteX18" fmla="*/ 1091821 w 1692323"/>
              <a:gd name="connsiteY18" fmla="*/ 13828 h 1760741"/>
              <a:gd name="connsiteX19" fmla="*/ 1201003 w 1692323"/>
              <a:gd name="connsiteY19" fmla="*/ 95714 h 1760741"/>
              <a:gd name="connsiteX20" fmla="*/ 1282890 w 1692323"/>
              <a:gd name="connsiteY20" fmla="*/ 177601 h 1760741"/>
              <a:gd name="connsiteX21" fmla="*/ 1364776 w 1692323"/>
              <a:gd name="connsiteY21" fmla="*/ 341374 h 1760741"/>
              <a:gd name="connsiteX22" fmla="*/ 1392072 w 1692323"/>
              <a:gd name="connsiteY22" fmla="*/ 395965 h 1760741"/>
              <a:gd name="connsiteX23" fmla="*/ 1405720 w 1692323"/>
              <a:gd name="connsiteY23" fmla="*/ 450556 h 1760741"/>
              <a:gd name="connsiteX24" fmla="*/ 1433015 w 1692323"/>
              <a:gd name="connsiteY24" fmla="*/ 587034 h 1760741"/>
              <a:gd name="connsiteX25" fmla="*/ 1460311 w 1692323"/>
              <a:gd name="connsiteY25" fmla="*/ 655272 h 1760741"/>
              <a:gd name="connsiteX26" fmla="*/ 1473958 w 1692323"/>
              <a:gd name="connsiteY26" fmla="*/ 764455 h 1760741"/>
              <a:gd name="connsiteX27" fmla="*/ 1501254 w 1692323"/>
              <a:gd name="connsiteY27" fmla="*/ 832693 h 1760741"/>
              <a:gd name="connsiteX28" fmla="*/ 1514902 w 1692323"/>
              <a:gd name="connsiteY28" fmla="*/ 887284 h 1760741"/>
              <a:gd name="connsiteX29" fmla="*/ 1542197 w 1692323"/>
              <a:gd name="connsiteY29" fmla="*/ 1051058 h 1760741"/>
              <a:gd name="connsiteX30" fmla="*/ 1555845 w 1692323"/>
              <a:gd name="connsiteY30" fmla="*/ 1119296 h 1760741"/>
              <a:gd name="connsiteX31" fmla="*/ 1583141 w 1692323"/>
              <a:gd name="connsiteY31" fmla="*/ 1310365 h 1760741"/>
              <a:gd name="connsiteX32" fmla="*/ 1596788 w 1692323"/>
              <a:gd name="connsiteY32" fmla="*/ 1351308 h 1760741"/>
              <a:gd name="connsiteX33" fmla="*/ 1610436 w 1692323"/>
              <a:gd name="connsiteY33" fmla="*/ 1433195 h 1760741"/>
              <a:gd name="connsiteX34" fmla="*/ 1637732 w 1692323"/>
              <a:gd name="connsiteY34" fmla="*/ 1515081 h 1760741"/>
              <a:gd name="connsiteX35" fmla="*/ 1651379 w 1692323"/>
              <a:gd name="connsiteY35" fmla="*/ 1569672 h 1760741"/>
              <a:gd name="connsiteX36" fmla="*/ 1678675 w 1692323"/>
              <a:gd name="connsiteY36" fmla="*/ 1678855 h 1760741"/>
              <a:gd name="connsiteX37" fmla="*/ 1692323 w 1692323"/>
              <a:gd name="connsiteY37" fmla="*/ 1692502 h 1760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692323" h="1760741">
                <a:moveTo>
                  <a:pt x="0" y="1760741"/>
                </a:moveTo>
                <a:cubicBezTo>
                  <a:pt x="4549" y="1728896"/>
                  <a:pt x="10977" y="1697264"/>
                  <a:pt x="13648" y="1665207"/>
                </a:cubicBezTo>
                <a:cubicBezTo>
                  <a:pt x="26245" y="1514049"/>
                  <a:pt x="19204" y="1454455"/>
                  <a:pt x="40944" y="1324013"/>
                </a:cubicBezTo>
                <a:cubicBezTo>
                  <a:pt x="44028" y="1305511"/>
                  <a:pt x="50042" y="1287619"/>
                  <a:pt x="54591" y="1269422"/>
                </a:cubicBezTo>
                <a:cubicBezTo>
                  <a:pt x="80019" y="964292"/>
                  <a:pt x="55143" y="1224062"/>
                  <a:pt x="81887" y="1010114"/>
                </a:cubicBezTo>
                <a:cubicBezTo>
                  <a:pt x="86997" y="969237"/>
                  <a:pt x="89110" y="927975"/>
                  <a:pt x="95535" y="887284"/>
                </a:cubicBezTo>
                <a:cubicBezTo>
                  <a:pt x="102771" y="841458"/>
                  <a:pt x="113732" y="796299"/>
                  <a:pt x="122830" y="750807"/>
                </a:cubicBezTo>
                <a:cubicBezTo>
                  <a:pt x="149782" y="616048"/>
                  <a:pt x="118887" y="748988"/>
                  <a:pt x="163773" y="614329"/>
                </a:cubicBezTo>
                <a:cubicBezTo>
                  <a:pt x="169704" y="596534"/>
                  <a:pt x="172031" y="577704"/>
                  <a:pt x="177421" y="559738"/>
                </a:cubicBezTo>
                <a:cubicBezTo>
                  <a:pt x="185689" y="532180"/>
                  <a:pt x="204717" y="477852"/>
                  <a:pt x="204717" y="477852"/>
                </a:cubicBezTo>
                <a:cubicBezTo>
                  <a:pt x="215945" y="410480"/>
                  <a:pt x="219381" y="340355"/>
                  <a:pt x="272955" y="286783"/>
                </a:cubicBezTo>
                <a:cubicBezTo>
                  <a:pt x="286603" y="273135"/>
                  <a:pt x="301338" y="260494"/>
                  <a:pt x="313899" y="245840"/>
                </a:cubicBezTo>
                <a:cubicBezTo>
                  <a:pt x="339124" y="216411"/>
                  <a:pt x="361922" y="172880"/>
                  <a:pt x="395785" y="150305"/>
                </a:cubicBezTo>
                <a:cubicBezTo>
                  <a:pt x="407755" y="142325"/>
                  <a:pt x="423081" y="141207"/>
                  <a:pt x="436729" y="136658"/>
                </a:cubicBezTo>
                <a:cubicBezTo>
                  <a:pt x="479671" y="104451"/>
                  <a:pt x="495951" y="87154"/>
                  <a:pt x="545911" y="68419"/>
                </a:cubicBezTo>
                <a:cubicBezTo>
                  <a:pt x="563474" y="61833"/>
                  <a:pt x="582467" y="59924"/>
                  <a:pt x="600502" y="54771"/>
                </a:cubicBezTo>
                <a:cubicBezTo>
                  <a:pt x="698681" y="26719"/>
                  <a:pt x="569955" y="50059"/>
                  <a:pt x="750627" y="27475"/>
                </a:cubicBezTo>
                <a:cubicBezTo>
                  <a:pt x="764275" y="22926"/>
                  <a:pt x="777416" y="16401"/>
                  <a:pt x="791570" y="13828"/>
                </a:cubicBezTo>
                <a:cubicBezTo>
                  <a:pt x="925404" y="-10505"/>
                  <a:pt x="931555" y="2380"/>
                  <a:pt x="1091821" y="13828"/>
                </a:cubicBezTo>
                <a:cubicBezTo>
                  <a:pt x="1128215" y="41123"/>
                  <a:pt x="1168835" y="63546"/>
                  <a:pt x="1201003" y="95714"/>
                </a:cubicBezTo>
                <a:lnTo>
                  <a:pt x="1282890" y="177601"/>
                </a:lnTo>
                <a:lnTo>
                  <a:pt x="1364776" y="341374"/>
                </a:lnTo>
                <a:cubicBezTo>
                  <a:pt x="1373875" y="359571"/>
                  <a:pt x="1387138" y="376228"/>
                  <a:pt x="1392072" y="395965"/>
                </a:cubicBezTo>
                <a:cubicBezTo>
                  <a:pt x="1396621" y="414162"/>
                  <a:pt x="1401790" y="432215"/>
                  <a:pt x="1405720" y="450556"/>
                </a:cubicBezTo>
                <a:cubicBezTo>
                  <a:pt x="1415441" y="495920"/>
                  <a:pt x="1415784" y="543959"/>
                  <a:pt x="1433015" y="587034"/>
                </a:cubicBezTo>
                <a:lnTo>
                  <a:pt x="1460311" y="655272"/>
                </a:lnTo>
                <a:cubicBezTo>
                  <a:pt x="1464860" y="691666"/>
                  <a:pt x="1465711" y="728717"/>
                  <a:pt x="1473958" y="764455"/>
                </a:cubicBezTo>
                <a:cubicBezTo>
                  <a:pt x="1479467" y="788326"/>
                  <a:pt x="1493507" y="809452"/>
                  <a:pt x="1501254" y="832693"/>
                </a:cubicBezTo>
                <a:cubicBezTo>
                  <a:pt x="1507186" y="850487"/>
                  <a:pt x="1511445" y="868848"/>
                  <a:pt x="1514902" y="887284"/>
                </a:cubicBezTo>
                <a:cubicBezTo>
                  <a:pt x="1525101" y="941680"/>
                  <a:pt x="1531343" y="996788"/>
                  <a:pt x="1542197" y="1051058"/>
                </a:cubicBezTo>
                <a:cubicBezTo>
                  <a:pt x="1546746" y="1073804"/>
                  <a:pt x="1552227" y="1096383"/>
                  <a:pt x="1555845" y="1119296"/>
                </a:cubicBezTo>
                <a:cubicBezTo>
                  <a:pt x="1565879" y="1182845"/>
                  <a:pt x="1562797" y="1249330"/>
                  <a:pt x="1583141" y="1310365"/>
                </a:cubicBezTo>
                <a:cubicBezTo>
                  <a:pt x="1587690" y="1324013"/>
                  <a:pt x="1593667" y="1337265"/>
                  <a:pt x="1596788" y="1351308"/>
                </a:cubicBezTo>
                <a:cubicBezTo>
                  <a:pt x="1602791" y="1378321"/>
                  <a:pt x="1603724" y="1406349"/>
                  <a:pt x="1610436" y="1433195"/>
                </a:cubicBezTo>
                <a:cubicBezTo>
                  <a:pt x="1617414" y="1461108"/>
                  <a:pt x="1629464" y="1487523"/>
                  <a:pt x="1637732" y="1515081"/>
                </a:cubicBezTo>
                <a:cubicBezTo>
                  <a:pt x="1643122" y="1533047"/>
                  <a:pt x="1647310" y="1551362"/>
                  <a:pt x="1651379" y="1569672"/>
                </a:cubicBezTo>
                <a:cubicBezTo>
                  <a:pt x="1657607" y="1597701"/>
                  <a:pt x="1664043" y="1649591"/>
                  <a:pt x="1678675" y="1678855"/>
                </a:cubicBezTo>
                <a:cubicBezTo>
                  <a:pt x="1681552" y="1684609"/>
                  <a:pt x="1687774" y="1687953"/>
                  <a:pt x="1692323" y="1692502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37200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388897"/>
            <a:ext cx="10515600" cy="4351338"/>
          </a:xfrm>
        </p:spPr>
        <p:txBody>
          <a:bodyPr>
            <a:normAutofit/>
          </a:bodyPr>
          <a:lstStyle/>
          <a:p>
            <a:r>
              <a:rPr lang="cs-CZ" sz="1600" dirty="0" smtClean="0"/>
              <a:t>Vlastní zdroje</a:t>
            </a:r>
          </a:p>
          <a:p>
            <a:r>
              <a:rPr lang="cs-CZ" sz="1600" dirty="0" smtClean="0"/>
              <a:t>Fotografie z archivu autora</a:t>
            </a:r>
          </a:p>
          <a:p>
            <a:r>
              <a:rPr lang="cs-CZ" sz="1600" dirty="0"/>
              <a:t>PEROLA, </a:t>
            </a:r>
            <a:r>
              <a:rPr lang="cs-CZ" sz="1600" dirty="0" err="1"/>
              <a:t>Preto</a:t>
            </a:r>
            <a:r>
              <a:rPr lang="cs-CZ" sz="1600" dirty="0"/>
              <a:t>. </a:t>
            </a:r>
            <a:r>
              <a:rPr lang="cs-CZ" sz="1600" i="1" dirty="0" err="1"/>
              <a:t>shutterstock</a:t>
            </a:r>
            <a:r>
              <a:rPr lang="cs-CZ" sz="1600" dirty="0"/>
              <a:t> [online]. [cit. 11.3.2015]. Dostupný na WWW: http://www.shutterstock.com/cs/pic.mhtml?id=92008067 </a:t>
            </a:r>
            <a:r>
              <a:rPr lang="cs-CZ" sz="1600" dirty="0" smtClean="0"/>
              <a:t> 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2800" dirty="0">
                <a:latin typeface="Calibri" panose="020F0502020204030204" pitchFamily="34" charset="0"/>
              </a:rPr>
              <a:t>Integrovaný blok: </a:t>
            </a:r>
            <a:r>
              <a:rPr lang="cs-CZ" sz="2800" dirty="0" smtClean="0">
                <a:latin typeface="Calibri" panose="020F0502020204030204" pitchFamily="34" charset="0"/>
              </a:rPr>
              <a:t>Dítě a jeho tělo 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5720" indent="0">
              <a:buNone/>
            </a:pPr>
            <a:r>
              <a:rPr lang="cs-C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Popis</a:t>
            </a:r>
          </a:p>
          <a:p>
            <a:r>
              <a:rPr lang="cs-C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Prezentace v PowerPointu, která obsahuje </a:t>
            </a:r>
            <a:r>
              <a:rPr lang="cs-C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čtyři </a:t>
            </a:r>
            <a:r>
              <a:rPr lang="cs-C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pracovní listy s jednoduchým interaktivním úkolem. </a:t>
            </a:r>
            <a:br>
              <a:rPr lang="cs-C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cs-CZ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cs-C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Očekávání </a:t>
            </a:r>
            <a:r>
              <a:rPr lang="cs-C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cíle</a:t>
            </a:r>
          </a:p>
          <a:p>
            <a:r>
              <a:rPr lang="cs-C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Dítě procvičuje </a:t>
            </a:r>
            <a:r>
              <a:rPr lang="cs-CZ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grafomotorické</a:t>
            </a:r>
            <a:r>
              <a:rPr lang="cs-C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cviky.</a:t>
            </a:r>
            <a:endParaRPr lang="cs-CZ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cs-CZ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2505" y="2199767"/>
            <a:ext cx="9509760" cy="3524813"/>
          </a:xfrm>
        </p:spPr>
        <p:txBody>
          <a:bodyPr>
            <a:normAutofit/>
          </a:bodyPr>
          <a:lstStyle/>
          <a:p>
            <a:r>
              <a:rPr lang="cs-CZ" sz="1800" dirty="0" smtClean="0"/>
              <a:t>Snímek č. 2 – děti dokreslují pomocí lišty pera švihadlo</a:t>
            </a:r>
          </a:p>
          <a:p>
            <a:r>
              <a:rPr lang="cs-CZ" sz="1800" dirty="0" smtClean="0"/>
              <a:t>Snímek č</a:t>
            </a:r>
            <a:r>
              <a:rPr lang="cs-CZ" sz="1800" dirty="0" smtClean="0"/>
              <a:t>. 3 </a:t>
            </a:r>
            <a:r>
              <a:rPr lang="cs-CZ" sz="1800" dirty="0" smtClean="0"/>
              <a:t>a </a:t>
            </a:r>
            <a:r>
              <a:rPr lang="cs-CZ" sz="1800" dirty="0" smtClean="0"/>
              <a:t>4</a:t>
            </a:r>
            <a:r>
              <a:rPr lang="cs-CZ" sz="1800" dirty="0" smtClean="0"/>
              <a:t> </a:t>
            </a:r>
            <a:r>
              <a:rPr lang="cs-CZ" sz="1800" dirty="0" smtClean="0"/>
              <a:t>– </a:t>
            </a:r>
            <a:r>
              <a:rPr lang="cs-CZ" sz="1800" dirty="0" smtClean="0"/>
              <a:t>děti určují správnou odpověď pomocí lišty pera</a:t>
            </a:r>
          </a:p>
          <a:p>
            <a:r>
              <a:rPr lang="cs-CZ" sz="1800" dirty="0" smtClean="0"/>
              <a:t>Snímek č. 4 – kreslení skoků</a:t>
            </a:r>
          </a:p>
          <a:p>
            <a:r>
              <a:rPr lang="cs-CZ" sz="1800" dirty="0" smtClean="0"/>
              <a:t>Využití </a:t>
            </a:r>
            <a:r>
              <a:rPr lang="cs-CZ" sz="1800" dirty="0" err="1" smtClean="0"/>
              <a:t>KUMUČe</a:t>
            </a:r>
            <a:r>
              <a:rPr lang="cs-CZ" sz="1800" dirty="0" smtClean="0"/>
              <a:t> – 2. a 4. snímek – </a:t>
            </a:r>
            <a:r>
              <a:rPr lang="cs-CZ" sz="1800" dirty="0" err="1" smtClean="0"/>
              <a:t>grafomotorické</a:t>
            </a:r>
            <a:r>
              <a:rPr lang="cs-CZ" sz="1800" dirty="0" smtClean="0"/>
              <a:t> cviky</a:t>
            </a:r>
            <a:endParaRPr lang="cs-CZ" sz="18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1341120" y="1931831"/>
            <a:ext cx="9595189" cy="30651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Přicházet s vlastními nápady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Řešení jednoduchých problémů a samostatné rozhodování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Spontánně vyprávět zážitky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Rozpoznání odlišností v detailech</a:t>
            </a:r>
          </a:p>
        </p:txBody>
      </p:sp>
    </p:spTree>
    <p:extLst>
      <p:ext uri="{BB962C8B-B14F-4D97-AF65-F5344CB8AC3E}">
        <p14:creationId xmlns:p14="http://schemas.microsoft.com/office/powerpoint/2010/main" xmlns="" val="1706039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11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5721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Oranžová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308</Words>
  <Application>Microsoft Office PowerPoint</Application>
  <PresentationFormat>Vlastní</PresentationFormat>
  <Paragraphs>61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Office</vt:lpstr>
      <vt:lpstr>Švihadlo</vt:lpstr>
      <vt:lpstr>Nakresli švihadlo</vt:lpstr>
      <vt:lpstr>Co potřebuji?</vt:lpstr>
      <vt:lpstr>Kde můžu skákat přes švihadlo?</vt:lpstr>
      <vt:lpstr>Jak skáču?</vt:lpstr>
      <vt:lpstr>Použité odkazy</vt:lpstr>
      <vt:lpstr>Metodický pokyn Integrovaný blok: Dítě a jeho tělo </vt:lpstr>
      <vt:lpstr>Studijní materiály </vt:lpstr>
      <vt:lpstr>   Práce s interaktivním výukovým materiálem </vt:lpstr>
      <vt:lpstr>Prvky polytechnické výchovy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2015-04-07T15:39:58Z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