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6" r:id="rId4"/>
    <p:sldId id="287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6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18DEDF-09A7-46D1-95F8-1BC3472AEDF9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82314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18DEDF-09A7-46D1-95F8-1BC3472AEDF9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74962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9366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0767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Od semínka k pastelkám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POZORNOST, SOUSTŘEDĚNOST, PAMĚŤ - VZTAH K ŽIVOTNÍMU PROSTŘEDÍ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bdélník 33"/>
          <p:cNvSpPr/>
          <p:nvPr/>
        </p:nvSpPr>
        <p:spPr>
          <a:xfrm>
            <a:off x="3327094" y="4847422"/>
            <a:ext cx="5387248" cy="14652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DSC_1639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4769541" y="450835"/>
            <a:ext cx="2743200" cy="20574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1828" y="-11086"/>
            <a:ext cx="2134673" cy="28462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2521" y="-5300"/>
            <a:ext cx="2134673" cy="284623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V="1">
            <a:off x="7007261" y="379114"/>
            <a:ext cx="2842384" cy="213178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V="1">
            <a:off x="9349843" y="360959"/>
            <a:ext cx="2837668" cy="218862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1738" y="3368214"/>
            <a:ext cx="2852674" cy="213950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391042" y="3361334"/>
            <a:ext cx="2842384" cy="21317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5312" y="3022945"/>
            <a:ext cx="2139506" cy="28376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4447" y="3012633"/>
            <a:ext cx="2128252" cy="2837669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1657906" y="2428092"/>
            <a:ext cx="869950" cy="382222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05001" y="2486707"/>
            <a:ext cx="909637" cy="307777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SEMENA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838748" y="2472116"/>
            <a:ext cx="1367927" cy="338554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 SMRK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8529756" y="2253194"/>
            <a:ext cx="938213" cy="584775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VĚTŠÍ  SMRK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938421" y="2025467"/>
            <a:ext cx="890587" cy="830997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VĚTŠÍ SMRK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130717" y="5244950"/>
            <a:ext cx="1378558" cy="584775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VZROSTLÉ STROMY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42582" y="5506443"/>
            <a:ext cx="819150" cy="338554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PAŘEZ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238665" y="5518868"/>
            <a:ext cx="938999" cy="338554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DŘEVO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8217140" y="5488232"/>
            <a:ext cx="1280818" cy="338554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PASTELKY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86526" y="3671840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552982" y="3838296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052351" y="4394304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218807" y="4560760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385264" y="4727217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6718176" y="5060129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8753242" y="4141027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758224" y="2468497"/>
            <a:ext cx="838200" cy="338554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1600" b="1"/>
              <a:t>ŠIŠKA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7550458" y="5892411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890943" y="232896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223856" y="565809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2556768" y="898721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2723225" y="1065178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5069221" y="1612557"/>
            <a:ext cx="2404903" cy="36830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435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4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61376" y="46687"/>
            <a:ext cx="2631886" cy="12213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733842" y="4561767"/>
            <a:ext cx="6727534" cy="1758204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DSC_1639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3318" y="866132"/>
            <a:ext cx="1515673" cy="113675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44625" y="540573"/>
            <a:ext cx="1179450" cy="15726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8238" y="597249"/>
            <a:ext cx="1179450" cy="157260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V="1">
            <a:off x="1350032" y="818181"/>
            <a:ext cx="1570475" cy="117785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V="1">
            <a:off x="7932019" y="752615"/>
            <a:ext cx="1567871" cy="120925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011330" y="799248"/>
            <a:ext cx="1576161" cy="118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736429" y="818181"/>
            <a:ext cx="1570475" cy="117785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48116" y="515135"/>
            <a:ext cx="1182121" cy="15678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18641" y="597249"/>
            <a:ext cx="1175903" cy="156787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86526" y="3671840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052351" y="4394304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218807" y="4560760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385264" y="4727217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6718176" y="5060129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8753242" y="4141027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7550458" y="5892411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890943" y="232896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223856" y="565809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2556768" y="898721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2723225" y="1065178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5069221" y="1612557"/>
            <a:ext cx="2404903" cy="36830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/>
            <a:endParaRPr lang="cs-CZ"/>
          </a:p>
        </p:txBody>
      </p:sp>
      <p:pic>
        <p:nvPicPr>
          <p:cNvPr id="39" name="Obrázek 38" descr="DSC_1639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817152" y="4786135"/>
            <a:ext cx="1515673" cy="1136755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9909" y="4551574"/>
            <a:ext cx="1179450" cy="157260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6694" y="4512347"/>
            <a:ext cx="1179450" cy="1572601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V="1">
            <a:off x="4118402" y="4738183"/>
            <a:ext cx="1570475" cy="1177856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V="1">
            <a:off x="5486094" y="4716717"/>
            <a:ext cx="1567871" cy="1209258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844095" y="4726141"/>
            <a:ext cx="1576161" cy="1182121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117351" y="4738184"/>
            <a:ext cx="1570475" cy="1177856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16488" y="4556305"/>
            <a:ext cx="1182121" cy="1567870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58874" y="4556305"/>
            <a:ext cx="1175903" cy="156787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 flipV="1">
            <a:off x="0" y="2993163"/>
            <a:ext cx="12192000" cy="10515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53762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7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Les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Navazuje na výkladový materiál Od semínka k pastelkám uvedený na webových stránkách Dumy.cz. Děti by měly srovnat obrazový materiál dle posloupnosti.</a:t>
            </a:r>
          </a:p>
          <a:p>
            <a:r>
              <a:rPr lang="cs-CZ" b="1" dirty="0"/>
              <a:t>Očekávání a cíle</a:t>
            </a:r>
          </a:p>
          <a:p>
            <a:pPr marL="45720" indent="0">
              <a:buNone/>
            </a:pPr>
            <a:r>
              <a:rPr lang="cs-CZ" dirty="0" smtClean="0"/>
              <a:t> přemýšlet, uvažovat a své myšlenky i úvahy vyjádřit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děti </a:t>
            </a:r>
            <a:r>
              <a:rPr lang="cs-CZ" dirty="0" smtClean="0"/>
              <a:t>seznamujeme s tím, </a:t>
            </a:r>
            <a:r>
              <a:rPr lang="cs-CZ" dirty="0" smtClean="0"/>
              <a:t>odkud se berou pastelky. </a:t>
            </a:r>
          </a:p>
          <a:p>
            <a:r>
              <a:rPr lang="cs-CZ" dirty="0" smtClean="0"/>
              <a:t>Na snímku č. 3 by děti měly seřadit obrázky Od semínka k pastelkám dle posloupnosti. Kliknutím na vybraný obrázek se tímto zařazuje na místo ve své posloupnosti.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lvl="0"/>
            <a:r>
              <a:rPr lang="cs-CZ" dirty="0"/>
              <a:t>Na </a:t>
            </a:r>
            <a:r>
              <a:rPr lang="cs-CZ" dirty="0" smtClean="0"/>
              <a:t>magnetické tabulky se použijí obrázky šišek a stromů. Děti budou dokreslovat chybějící články mezi šiškou a stromem.</a:t>
            </a:r>
          </a:p>
          <a:p>
            <a:pPr marL="45720" lv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Mít povědomí o významu životního prostředí</a:t>
            </a:r>
          </a:p>
          <a:p>
            <a:r>
              <a:rPr lang="cs-CZ" dirty="0" smtClean="0"/>
              <a:t>Být citlivý k přírodě</a:t>
            </a:r>
          </a:p>
          <a:p>
            <a:r>
              <a:rPr lang="cs-CZ" dirty="0"/>
              <a:t>Vnímat, že je zajímavé dozvídat se nové věci, využívat</a:t>
            </a:r>
          </a:p>
          <a:p>
            <a:pPr>
              <a:buNone/>
            </a:pPr>
            <a:r>
              <a:rPr lang="cs-CZ" dirty="0" smtClean="0"/>
              <a:t>   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360</Words>
  <Application>Microsoft Office PowerPoint</Application>
  <PresentationFormat>Vlastní</PresentationFormat>
  <Paragraphs>70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Od semínka k pastelkám</vt:lpstr>
      <vt:lpstr>Snímek 2</vt:lpstr>
      <vt:lpstr>Snímek 3</vt:lpstr>
      <vt:lpstr>Použité odkazy</vt:lpstr>
      <vt:lpstr>Metodický pokyn Integrovaný blok: Les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2015-04-10T18:08:05Z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