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docProps/custom.xml" ContentType="application/vnd.openxmlformats-officedocument.custom-properties+xml"/>
  <Default Extension="wdp" ContentType="image/vnd.ms-photo"/>
  <Default Extension="gif" ContentType="image/gif"/>
  <Override PartName="/ppt/notesSlides/notesSlide8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5"/>
  </p:notesMasterIdLst>
  <p:handoutMasterIdLst>
    <p:handoutMasterId r:id="rId16"/>
  </p:handoutMasterIdLst>
  <p:sldIdLst>
    <p:sldId id="272" r:id="rId3"/>
    <p:sldId id="282" r:id="rId4"/>
    <p:sldId id="283" r:id="rId5"/>
    <p:sldId id="284" r:id="rId6"/>
    <p:sldId id="285" r:id="rId7"/>
    <p:sldId id="275" r:id="rId8"/>
    <p:sldId id="276" r:id="rId9"/>
    <p:sldId id="277" r:id="rId10"/>
    <p:sldId id="278" r:id="rId11"/>
    <p:sldId id="279" r:id="rId12"/>
    <p:sldId id="280" r:id="rId13"/>
    <p:sldId id="281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7353" autoAdjust="0"/>
    <p:restoredTop sz="94737" autoAdjust="0"/>
  </p:normalViewPr>
  <p:slideViewPr>
    <p:cSldViewPr snapToGrid="0">
      <p:cViewPr varScale="1">
        <p:scale>
          <a:sx n="86" d="100"/>
          <a:sy n="86" d="100"/>
        </p:scale>
        <p:origin x="-90" y="-504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1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19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10.4.2015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10.4.2015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9645397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1685626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676928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4793425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8724987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7441100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1454065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7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7" Type="http://schemas.openxmlformats.org/officeDocument/2006/relationships/image" Target="../media/image11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png"/><Relationship Id="rId5" Type="http://schemas.microsoft.com/office/2007/relationships/hdphoto" Target="../media/hdphoto2.wdp"/><Relationship Id="rId4" Type="http://schemas.openxmlformats.org/officeDocument/2006/relationships/image" Target="../media/image9.png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7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6" Type="http://schemas.microsoft.com/office/2007/relationships/hdphoto" Target="../media/hdphoto2.wdp"/><Relationship Id="rId5" Type="http://schemas.openxmlformats.org/officeDocument/2006/relationships/image" Target="../media/image7.png"/><Relationship Id="rId4" Type="http://schemas.openxmlformats.org/officeDocument/2006/relationships/image" Target="../media/image12.png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7" Type="http://schemas.microsoft.com/office/2007/relationships/hdphoto" Target="../media/hdphoto1.wdp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13.png"/><Relationship Id="rId4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umy.cz/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b="0" i="0" dirty="0">
                <a:solidFill>
                  <a:srgbClr val="624D38">
                    <a:lumMod val="75000"/>
                  </a:srgbClr>
                </a:solidFill>
                <a:latin typeface=""/>
              </a:rPr>
              <a:t>Stíny</a:t>
            </a:r>
            <a:endParaRPr lang="cs-CZ" sz="3600" b="0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29910" y="2795310"/>
            <a:ext cx="9601200" cy="914400"/>
          </a:xfrm>
        </p:spPr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sz="2400" b="0" i="0" baseline="0" dirty="0" err="1" smtClean="0"/>
              <a:t>ZRAKovÉ</a:t>
            </a:r>
            <a:r>
              <a:rPr lang="cs-CZ" sz="2400" b="0" i="0" dirty="0" smtClean="0"/>
              <a:t> </a:t>
            </a:r>
            <a:r>
              <a:rPr lang="cs-CZ" sz="2400" b="0" i="0" dirty="0" err="1" smtClean="0"/>
              <a:t>VNÍMánÍ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</a:t>
            </a:fld>
            <a:endParaRPr lang="cs-CZ" dirty="0"/>
          </a:p>
        </p:txBody>
      </p:sp>
      <p:grpSp>
        <p:nvGrpSpPr>
          <p:cNvPr id="20" name="Skupina 19"/>
          <p:cNvGrpSpPr/>
          <p:nvPr/>
        </p:nvGrpSpPr>
        <p:grpSpPr>
          <a:xfrm>
            <a:off x="2600485" y="587249"/>
            <a:ext cx="2320511" cy="2003552"/>
            <a:chOff x="5550409" y="752856"/>
            <a:chExt cx="2320511" cy="2003552"/>
          </a:xfrm>
        </p:grpSpPr>
        <p:sp>
          <p:nvSpPr>
            <p:cNvPr id="16" name="Obdélník 15"/>
            <p:cNvSpPr/>
            <p:nvPr/>
          </p:nvSpPr>
          <p:spPr>
            <a:xfrm>
              <a:off x="5550409" y="752856"/>
              <a:ext cx="2320511" cy="2003552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4" name="Obrázek 13"/>
            <p:cNvPicPr>
              <a:picLocks noChangeAspect="1"/>
            </p:cNvPicPr>
            <p:nvPr/>
          </p:nvPicPr>
          <p:blipFill rotWithShape="1">
            <a:blip r:embed="rId2" cstate="print">
              <a:extLst>
                <a:ext uri="{BEBA8EAE-BF5A-486C-A8C5-ECC9F3942E4B}">
                  <a14:imgProps xmlns:a14="http://schemas.microsoft.com/office/drawing/2010/main" xmlns="">
                    <a14:imgLayer r:embed="rId3">
                      <a14:imgEffect>
                        <a14:backgroundRemoval t="60311" b="95590" l="4853" r="43679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3577" t="59034" r="56474" b="17316"/>
            <a:stretch/>
          </p:blipFill>
          <p:spPr>
            <a:xfrm>
              <a:off x="5704113" y="936171"/>
              <a:ext cx="1992087" cy="1621972"/>
            </a:xfrm>
            <a:prstGeom prst="rect">
              <a:avLst/>
            </a:prstGeom>
          </p:spPr>
        </p:pic>
      </p:grpSp>
      <p:grpSp>
        <p:nvGrpSpPr>
          <p:cNvPr id="21" name="Skupina 20"/>
          <p:cNvGrpSpPr/>
          <p:nvPr/>
        </p:nvGrpSpPr>
        <p:grpSpPr>
          <a:xfrm>
            <a:off x="5768225" y="597047"/>
            <a:ext cx="2373695" cy="2003552"/>
            <a:chOff x="8192705" y="732536"/>
            <a:chExt cx="2373695" cy="2003552"/>
          </a:xfrm>
        </p:grpSpPr>
        <p:sp>
          <p:nvSpPr>
            <p:cNvPr id="17" name="Obdélník 16"/>
            <p:cNvSpPr/>
            <p:nvPr/>
          </p:nvSpPr>
          <p:spPr>
            <a:xfrm>
              <a:off x="8192705" y="732536"/>
              <a:ext cx="2373695" cy="2003552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5" name="Obrázek 14"/>
            <p:cNvPicPr>
              <a:picLocks noChangeAspect="1"/>
            </p:cNvPicPr>
            <p:nvPr/>
          </p:nvPicPr>
          <p:blipFill rotWithShape="1">
            <a:blip r:embed="rId4" cstate="print">
              <a:extLst>
                <a:ext uri="{BEBA8EAE-BF5A-486C-A8C5-ECC9F3942E4B}">
                  <a14:imgProps xmlns:a14="http://schemas.microsoft.com/office/drawing/2010/main" xmlns="">
                    <a14:imgLayer r:embed="rId3">
                      <a14:imgEffect>
                        <a14:backgroundRemoval t="58318" b="87705" l="48398" r="94266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48917" t="56819" r="10917" b="18260"/>
            <a:stretch/>
          </p:blipFill>
          <p:spPr>
            <a:xfrm>
              <a:off x="8469085" y="881743"/>
              <a:ext cx="2002971" cy="1709058"/>
            </a:xfrm>
            <a:prstGeom prst="rect">
              <a:avLst/>
            </a:prstGeom>
          </p:spPr>
        </p:pic>
      </p:grpSp>
      <p:grpSp>
        <p:nvGrpSpPr>
          <p:cNvPr id="22" name="Skupina 21"/>
          <p:cNvGrpSpPr/>
          <p:nvPr/>
        </p:nvGrpSpPr>
        <p:grpSpPr>
          <a:xfrm>
            <a:off x="2532649" y="3311325"/>
            <a:ext cx="2456182" cy="1675892"/>
            <a:chOff x="5468111" y="3146044"/>
            <a:chExt cx="2456182" cy="1675892"/>
          </a:xfrm>
        </p:grpSpPr>
        <p:sp>
          <p:nvSpPr>
            <p:cNvPr id="18" name="Obdélník 17"/>
            <p:cNvSpPr/>
            <p:nvPr/>
          </p:nvSpPr>
          <p:spPr>
            <a:xfrm>
              <a:off x="5468111" y="3146044"/>
              <a:ext cx="2456182" cy="1675892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3" name="Obrázek 12"/>
            <p:cNvPicPr>
              <a:picLocks noChangeAspect="1"/>
            </p:cNvPicPr>
            <p:nvPr/>
          </p:nvPicPr>
          <p:blipFill rotWithShape="1">
            <a:blip r:embed="rId5" cstate="print">
              <a:extLst>
                <a:ext uri="{BEBA8EAE-BF5A-486C-A8C5-ECC9F3942E4B}">
                  <a14:imgProps xmlns:a14="http://schemas.microsoft.com/office/drawing/2010/main" xmlns="">
                    <a14:imgLayer r:embed="rId3">
                      <a14:imgEffect>
                        <a14:backgroundRemoval t="34080" b="57831" l="46198" r="94022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45162" t="33235" r="11178" b="44384"/>
            <a:stretch/>
          </p:blipFill>
          <p:spPr>
            <a:xfrm>
              <a:off x="5606143" y="3243942"/>
              <a:ext cx="2177143" cy="1534887"/>
            </a:xfrm>
            <a:prstGeom prst="rect">
              <a:avLst/>
            </a:prstGeom>
          </p:spPr>
        </p:pic>
      </p:grpSp>
      <p:grpSp>
        <p:nvGrpSpPr>
          <p:cNvPr id="23" name="Skupina 22"/>
          <p:cNvGrpSpPr/>
          <p:nvPr/>
        </p:nvGrpSpPr>
        <p:grpSpPr>
          <a:xfrm>
            <a:off x="5606143" y="3157293"/>
            <a:ext cx="2373695" cy="1675893"/>
            <a:chOff x="8192705" y="3146043"/>
            <a:chExt cx="2373695" cy="1675893"/>
          </a:xfrm>
        </p:grpSpPr>
        <p:sp>
          <p:nvSpPr>
            <p:cNvPr id="19" name="Obdélník 18"/>
            <p:cNvSpPr/>
            <p:nvPr/>
          </p:nvSpPr>
          <p:spPr>
            <a:xfrm>
              <a:off x="8192705" y="3146043"/>
              <a:ext cx="2373695" cy="1675893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5" name="Obrázek 4"/>
            <p:cNvPicPr>
              <a:picLocks noChangeAspect="1"/>
            </p:cNvPicPr>
            <p:nvPr/>
          </p:nvPicPr>
          <p:blipFill rotWithShape="1">
            <a:blip r:embed="rId6" cstate="print">
              <a:extLst>
                <a:ext uri="{BEBA8EAE-BF5A-486C-A8C5-ECC9F3942E4B}">
                  <a14:imgProps xmlns:a14="http://schemas.microsoft.com/office/drawing/2010/main" xmlns="">
                    <a14:imgLayer r:embed="rId7">
                      <a14:imgEffect>
                        <a14:backgroundRemoval t="2916" b="26240" l="47752" r="88436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42546" t="4341" r="18159" b="73278"/>
            <a:stretch/>
          </p:blipFill>
          <p:spPr>
            <a:xfrm>
              <a:off x="8349344" y="3200401"/>
              <a:ext cx="1959428" cy="1534886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xmlns="" val="100038779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3</a:t>
            </a:fld>
            <a:endParaRPr lang="cs-CZ" dirty="0"/>
          </a:p>
        </p:txBody>
      </p:sp>
      <p:grpSp>
        <p:nvGrpSpPr>
          <p:cNvPr id="22" name="Skupina 21"/>
          <p:cNvGrpSpPr/>
          <p:nvPr/>
        </p:nvGrpSpPr>
        <p:grpSpPr>
          <a:xfrm>
            <a:off x="2430691" y="3109364"/>
            <a:ext cx="2456182" cy="1675892"/>
            <a:chOff x="5468111" y="3146044"/>
            <a:chExt cx="2456182" cy="1675892"/>
          </a:xfrm>
        </p:grpSpPr>
        <p:sp>
          <p:nvSpPr>
            <p:cNvPr id="18" name="Obdélník 17"/>
            <p:cNvSpPr/>
            <p:nvPr/>
          </p:nvSpPr>
          <p:spPr>
            <a:xfrm>
              <a:off x="5468111" y="3146044"/>
              <a:ext cx="2456182" cy="1675892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1" name="Obrázek 10"/>
            <p:cNvPicPr>
              <a:picLocks noChangeAspect="1"/>
            </p:cNvPicPr>
            <p:nvPr/>
          </p:nvPicPr>
          <p:blipFill rotWithShape="1">
            <a:blip r:embed="rId2" cstate="print">
              <a:extLst>
                <a:ext uri="{BEBA8EAE-BF5A-486C-A8C5-ECC9F3942E4B}">
                  <a14:imgProps xmlns:a14="http://schemas.microsoft.com/office/drawing/2010/main" xmlns="">
                    <a14:imgLayer r:embed="rId3">
                      <a14:imgEffect>
                        <a14:backgroundRemoval t="3284" b="29560" l="41522" r="93502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47091" t="5791" r="11904" b="71246"/>
            <a:stretch/>
          </p:blipFill>
          <p:spPr>
            <a:xfrm>
              <a:off x="5664200" y="3187700"/>
              <a:ext cx="2044700" cy="1574800"/>
            </a:xfrm>
            <a:prstGeom prst="rect">
              <a:avLst/>
            </a:prstGeom>
          </p:spPr>
        </p:pic>
      </p:grpSp>
      <p:grpSp>
        <p:nvGrpSpPr>
          <p:cNvPr id="21" name="Skupina 20"/>
          <p:cNvGrpSpPr/>
          <p:nvPr/>
        </p:nvGrpSpPr>
        <p:grpSpPr>
          <a:xfrm>
            <a:off x="5468111" y="526946"/>
            <a:ext cx="2373695" cy="2003552"/>
            <a:chOff x="8192705" y="732536"/>
            <a:chExt cx="2373695" cy="2003552"/>
          </a:xfrm>
        </p:grpSpPr>
        <p:sp>
          <p:nvSpPr>
            <p:cNvPr id="17" name="Obdélník 16"/>
            <p:cNvSpPr/>
            <p:nvPr/>
          </p:nvSpPr>
          <p:spPr>
            <a:xfrm>
              <a:off x="8192705" y="732536"/>
              <a:ext cx="2373695" cy="2003552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7" name="Obrázek 6"/>
            <p:cNvPicPr>
              <a:picLocks noChangeAspect="1"/>
            </p:cNvPicPr>
            <p:nvPr/>
          </p:nvPicPr>
          <p:blipFill rotWithShape="1">
            <a:blip r:embed="rId4" cstate="print">
              <a:extLst>
                <a:ext uri="{BEBA8EAE-BF5A-486C-A8C5-ECC9F3942E4B}">
                  <a14:imgProps xmlns:a14="http://schemas.microsoft.com/office/drawing/2010/main" xmlns="">
                    <a14:imgLayer r:embed="rId5">
                      <a14:imgEffect>
                        <a14:backgroundRemoval t="29316" b="57617" l="43178" r="91295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44513" t="29074" r="15501" b="43520"/>
            <a:stretch/>
          </p:blipFill>
          <p:spPr>
            <a:xfrm>
              <a:off x="8394700" y="838200"/>
              <a:ext cx="1993900" cy="1879600"/>
            </a:xfrm>
            <a:prstGeom prst="rect">
              <a:avLst/>
            </a:prstGeom>
          </p:spPr>
        </p:pic>
      </p:grpSp>
      <p:grpSp>
        <p:nvGrpSpPr>
          <p:cNvPr id="20" name="Skupina 19"/>
          <p:cNvGrpSpPr/>
          <p:nvPr/>
        </p:nvGrpSpPr>
        <p:grpSpPr>
          <a:xfrm>
            <a:off x="2430691" y="526946"/>
            <a:ext cx="2320511" cy="2003552"/>
            <a:chOff x="5550409" y="752856"/>
            <a:chExt cx="2320511" cy="2003552"/>
          </a:xfrm>
        </p:grpSpPr>
        <p:sp>
          <p:nvSpPr>
            <p:cNvPr id="16" name="Obdélník 15"/>
            <p:cNvSpPr/>
            <p:nvPr/>
          </p:nvSpPr>
          <p:spPr>
            <a:xfrm>
              <a:off x="5550409" y="752856"/>
              <a:ext cx="2320511" cy="2003552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6" name="Obrázek 5"/>
            <p:cNvPicPr>
              <a:picLocks noChangeAspect="1"/>
            </p:cNvPicPr>
            <p:nvPr/>
          </p:nvPicPr>
          <p:blipFill rotWithShape="1">
            <a:blip r:embed="rId6" cstate="print">
              <a:extLst>
                <a:ext uri="{BEBA8EAE-BF5A-486C-A8C5-ECC9F3942E4B}">
                  <a14:imgProps xmlns:a14="http://schemas.microsoft.com/office/drawing/2010/main" xmlns="">
                    <a14:imgLayer r:embed="rId5">
                      <a14:imgEffect>
                        <a14:backgroundRemoval t="28623" b="55003" l="4921" r="44287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9343" t="30037" r="53982" b="44407"/>
            <a:stretch/>
          </p:blipFill>
          <p:spPr>
            <a:xfrm>
              <a:off x="5880100" y="850900"/>
              <a:ext cx="1828800" cy="1752600"/>
            </a:xfrm>
            <a:prstGeom prst="rect">
              <a:avLst/>
            </a:prstGeom>
          </p:spPr>
        </p:pic>
      </p:grpSp>
      <p:grpSp>
        <p:nvGrpSpPr>
          <p:cNvPr id="24" name="Skupina 23"/>
          <p:cNvGrpSpPr/>
          <p:nvPr/>
        </p:nvGrpSpPr>
        <p:grpSpPr>
          <a:xfrm>
            <a:off x="5468110" y="3074617"/>
            <a:ext cx="2373695" cy="1675893"/>
            <a:chOff x="8192705" y="3146043"/>
            <a:chExt cx="2373695" cy="1675893"/>
          </a:xfrm>
        </p:grpSpPr>
        <p:sp>
          <p:nvSpPr>
            <p:cNvPr id="19" name="Obdélník 18"/>
            <p:cNvSpPr/>
            <p:nvPr/>
          </p:nvSpPr>
          <p:spPr>
            <a:xfrm>
              <a:off x="8192705" y="3146043"/>
              <a:ext cx="2373695" cy="1675893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8" name="Obrázek 7"/>
            <p:cNvPicPr>
              <a:picLocks noChangeAspect="1"/>
            </p:cNvPicPr>
            <p:nvPr/>
          </p:nvPicPr>
          <p:blipFill rotWithShape="1">
            <a:blip r:embed="rId7" cstate="print">
              <a:extLst>
                <a:ext uri="{BEBA8EAE-BF5A-486C-A8C5-ECC9F3942E4B}">
                  <a14:imgProps xmlns:a14="http://schemas.microsoft.com/office/drawing/2010/main" xmlns="">
                    <a14:imgLayer r:embed="rId5">
                      <a14:imgEffect>
                        <a14:backgroundRemoval t="65200" b="96133" l="40073" r="89756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43113" t="66533" r="16136" b="10874"/>
            <a:stretch/>
          </p:blipFill>
          <p:spPr>
            <a:xfrm>
              <a:off x="8381999" y="3213100"/>
              <a:ext cx="2032001" cy="1549400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xmlns="" val="32722930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2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500" tmFilter="0, 0; .2, .5; .8, .5; 1, 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3" dur="250" autoRev="1" fill="hold"/>
                                        <p:tgtEl>
                                          <p:spTgt spid="2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8" dur="500" tmFilter="0, 0; .2, .5; .8, .5; 1, 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9" dur="250" autoRev="1" fill="hold"/>
                                        <p:tgtEl>
                                          <p:spTgt spid="2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4</a:t>
            </a:fld>
            <a:endParaRPr lang="cs-CZ" dirty="0"/>
          </a:p>
        </p:txBody>
      </p:sp>
      <p:grpSp>
        <p:nvGrpSpPr>
          <p:cNvPr id="21" name="Skupina 20"/>
          <p:cNvGrpSpPr/>
          <p:nvPr/>
        </p:nvGrpSpPr>
        <p:grpSpPr>
          <a:xfrm>
            <a:off x="5721781" y="849086"/>
            <a:ext cx="2373695" cy="2003552"/>
            <a:chOff x="8192705" y="732536"/>
            <a:chExt cx="2373695" cy="2003552"/>
          </a:xfrm>
        </p:grpSpPr>
        <p:sp>
          <p:nvSpPr>
            <p:cNvPr id="17" name="Obdélník 16"/>
            <p:cNvSpPr/>
            <p:nvPr/>
          </p:nvSpPr>
          <p:spPr>
            <a:xfrm>
              <a:off x="8192705" y="732536"/>
              <a:ext cx="2373695" cy="2003552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1" name="Obrázek 10"/>
            <p:cNvPicPr>
              <a:picLocks noChangeAspect="1"/>
            </p:cNvPicPr>
            <p:nvPr/>
          </p:nvPicPr>
          <p:blipFill rotWithShape="1">
            <a:blip r:embed="rId2" cstate="print">
              <a:extLst>
                <a:ext uri="{BEBA8EAE-BF5A-486C-A8C5-ECC9F3942E4B}">
                  <a14:imgProps xmlns:a14="http://schemas.microsoft.com/office/drawing/2010/main" xmlns="">
                    <a14:imgLayer r:embed="rId3">
                      <a14:imgEffect>
                        <a14:backgroundRemoval t="3284" b="29560" l="41522" r="93502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48077" t="4751" r="15467" b="69376"/>
            <a:stretch/>
          </p:blipFill>
          <p:spPr>
            <a:xfrm>
              <a:off x="8490857" y="849086"/>
              <a:ext cx="1817914" cy="1774371"/>
            </a:xfrm>
            <a:prstGeom prst="rect">
              <a:avLst/>
            </a:prstGeom>
          </p:spPr>
        </p:pic>
      </p:grpSp>
      <p:grpSp>
        <p:nvGrpSpPr>
          <p:cNvPr id="20" name="Skupina 19"/>
          <p:cNvGrpSpPr/>
          <p:nvPr/>
        </p:nvGrpSpPr>
        <p:grpSpPr>
          <a:xfrm>
            <a:off x="2452206" y="849086"/>
            <a:ext cx="2320511" cy="2003552"/>
            <a:chOff x="5550409" y="752856"/>
            <a:chExt cx="2320511" cy="2003552"/>
          </a:xfrm>
        </p:grpSpPr>
        <p:sp>
          <p:nvSpPr>
            <p:cNvPr id="16" name="Obdélník 15"/>
            <p:cNvSpPr/>
            <p:nvPr/>
          </p:nvSpPr>
          <p:spPr>
            <a:xfrm>
              <a:off x="5550409" y="752856"/>
              <a:ext cx="2320511" cy="2003552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0" name="Obrázek 9"/>
            <p:cNvPicPr>
              <a:picLocks noChangeAspect="1"/>
            </p:cNvPicPr>
            <p:nvPr/>
          </p:nvPicPr>
          <p:blipFill rotWithShape="1">
            <a:blip r:embed="rId4" cstate="print">
              <a:extLst>
                <a:ext uri="{BEBA8EAE-BF5A-486C-A8C5-ECC9F3942E4B}">
                  <a14:imgProps xmlns:a14="http://schemas.microsoft.com/office/drawing/2010/main" xmlns="">
                    <a14:imgLayer r:embed="rId3">
                      <a14:imgEffect>
                        <a14:backgroundRemoval t="3153" b="32808" l="4587" r="39616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3942" t="5200" r="56764" b="68768"/>
            <a:stretch/>
          </p:blipFill>
          <p:spPr>
            <a:xfrm>
              <a:off x="5780314" y="838200"/>
              <a:ext cx="1959430" cy="1785257"/>
            </a:xfrm>
            <a:prstGeom prst="rect">
              <a:avLst/>
            </a:prstGeom>
          </p:spPr>
        </p:pic>
      </p:grpSp>
      <p:grpSp>
        <p:nvGrpSpPr>
          <p:cNvPr id="22" name="Skupina 21"/>
          <p:cNvGrpSpPr/>
          <p:nvPr/>
        </p:nvGrpSpPr>
        <p:grpSpPr>
          <a:xfrm>
            <a:off x="2464814" y="3190104"/>
            <a:ext cx="2456182" cy="1675892"/>
            <a:chOff x="5468111" y="3146044"/>
            <a:chExt cx="2456182" cy="1675892"/>
          </a:xfrm>
        </p:grpSpPr>
        <p:sp>
          <p:nvSpPr>
            <p:cNvPr id="18" name="Obdélník 17"/>
            <p:cNvSpPr/>
            <p:nvPr/>
          </p:nvSpPr>
          <p:spPr>
            <a:xfrm>
              <a:off x="5468111" y="3146044"/>
              <a:ext cx="2456182" cy="1675892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5" name="Obrázek 4"/>
            <p:cNvPicPr>
              <a:picLocks noChangeAspect="1"/>
            </p:cNvPicPr>
            <p:nvPr/>
          </p:nvPicPr>
          <p:blipFill rotWithShape="1">
            <a:blip r:embed="rId5" cstate="print">
              <a:extLst>
                <a:ext uri="{BEBA8EAE-BF5A-486C-A8C5-ECC9F3942E4B}">
                  <a14:imgProps xmlns:a14="http://schemas.microsoft.com/office/drawing/2010/main" xmlns="">
                    <a14:imgLayer r:embed="rId6">
                      <a14:imgEffect>
                        <a14:backgroundRemoval t="2916" b="26240" l="47752" r="88436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42666" t="3472" r="14496" b="74464"/>
            <a:stretch/>
          </p:blipFill>
          <p:spPr>
            <a:xfrm>
              <a:off x="5614435" y="3243942"/>
              <a:ext cx="2136194" cy="1513115"/>
            </a:xfrm>
            <a:prstGeom prst="rect">
              <a:avLst/>
            </a:prstGeom>
          </p:spPr>
        </p:pic>
      </p:grpSp>
      <p:grpSp>
        <p:nvGrpSpPr>
          <p:cNvPr id="23" name="Skupina 22"/>
          <p:cNvGrpSpPr/>
          <p:nvPr/>
        </p:nvGrpSpPr>
        <p:grpSpPr>
          <a:xfrm>
            <a:off x="5614434" y="3144583"/>
            <a:ext cx="2373695" cy="1676400"/>
            <a:chOff x="8192705" y="3145971"/>
            <a:chExt cx="2373695" cy="1676400"/>
          </a:xfrm>
        </p:grpSpPr>
        <p:sp>
          <p:nvSpPr>
            <p:cNvPr id="19" name="Obdélník 18"/>
            <p:cNvSpPr/>
            <p:nvPr/>
          </p:nvSpPr>
          <p:spPr>
            <a:xfrm>
              <a:off x="8192705" y="3146043"/>
              <a:ext cx="2373695" cy="1675893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7" name="Obrázek 6"/>
            <p:cNvPicPr>
              <a:picLocks noChangeAspect="1"/>
            </p:cNvPicPr>
            <p:nvPr/>
          </p:nvPicPr>
          <p:blipFill rotWithShape="1">
            <a:blip r:embed="rId7" cstate="print">
              <a:extLst>
                <a:ext uri="{BEBA8EAE-BF5A-486C-A8C5-ECC9F3942E4B}">
                  <a14:imgProps xmlns:a14="http://schemas.microsoft.com/office/drawing/2010/main" xmlns="">
                    <a14:imgLayer r:embed="rId6">
                      <a14:imgEffect>
                        <a14:backgroundRemoval t="29316" b="57617" l="43178" r="91295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46817" t="30116" r="15416" b="45440"/>
            <a:stretch/>
          </p:blipFill>
          <p:spPr>
            <a:xfrm>
              <a:off x="8545286" y="3145971"/>
              <a:ext cx="1883228" cy="1676400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xmlns="" val="39032012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2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1" dur="2000" fill="hold"/>
                                        <p:tgtEl>
                                          <p:spTgt spid="21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6" dur="indefinite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7" dur="indefinite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2" dur="indefinite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3" dur="indefinite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5</a:t>
            </a:fld>
            <a:endParaRPr lang="cs-CZ" dirty="0"/>
          </a:p>
        </p:txBody>
      </p:sp>
      <p:grpSp>
        <p:nvGrpSpPr>
          <p:cNvPr id="21" name="Skupina 20"/>
          <p:cNvGrpSpPr/>
          <p:nvPr/>
        </p:nvGrpSpPr>
        <p:grpSpPr>
          <a:xfrm>
            <a:off x="5810882" y="498697"/>
            <a:ext cx="2373695" cy="2003552"/>
            <a:chOff x="8192705" y="732536"/>
            <a:chExt cx="2373695" cy="2003552"/>
          </a:xfrm>
        </p:grpSpPr>
        <p:sp>
          <p:nvSpPr>
            <p:cNvPr id="17" name="Obdélník 16"/>
            <p:cNvSpPr/>
            <p:nvPr/>
          </p:nvSpPr>
          <p:spPr>
            <a:xfrm>
              <a:off x="8192705" y="732536"/>
              <a:ext cx="2373695" cy="2003552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5" name="Obrázek 4"/>
            <p:cNvPicPr>
              <a:picLocks noChangeAspect="1"/>
            </p:cNvPicPr>
            <p:nvPr/>
          </p:nvPicPr>
          <p:blipFill rotWithShape="1">
            <a:blip r:embed="rId2" cstate="print">
              <a:extLst>
                <a:ext uri="{BEBA8EAE-BF5A-486C-A8C5-ECC9F3942E4B}">
                  <a14:imgProps xmlns:a14="http://schemas.microsoft.com/office/drawing/2010/main" xmlns="">
                    <a14:imgLayer r:embed="rId3">
                      <a14:imgEffect>
                        <a14:backgroundRemoval t="2916" b="26240" l="47752" r="88436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42667" t="3489" r="20537" b="70215"/>
            <a:stretch/>
          </p:blipFill>
          <p:spPr>
            <a:xfrm>
              <a:off x="8439417" y="889000"/>
              <a:ext cx="1834883" cy="1803399"/>
            </a:xfrm>
            <a:prstGeom prst="rect">
              <a:avLst/>
            </a:prstGeom>
          </p:spPr>
        </p:pic>
      </p:grpSp>
      <p:grpSp>
        <p:nvGrpSpPr>
          <p:cNvPr id="22" name="Skupina 21"/>
          <p:cNvGrpSpPr/>
          <p:nvPr/>
        </p:nvGrpSpPr>
        <p:grpSpPr>
          <a:xfrm>
            <a:off x="2779382" y="2882837"/>
            <a:ext cx="2456182" cy="1675892"/>
            <a:chOff x="5468111" y="3146044"/>
            <a:chExt cx="2456182" cy="1675892"/>
          </a:xfrm>
        </p:grpSpPr>
        <p:sp>
          <p:nvSpPr>
            <p:cNvPr id="18" name="Obdélník 17"/>
            <p:cNvSpPr/>
            <p:nvPr/>
          </p:nvSpPr>
          <p:spPr>
            <a:xfrm>
              <a:off x="5468111" y="3146044"/>
              <a:ext cx="2456182" cy="1675892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7" name="Obrázek 6"/>
            <p:cNvPicPr>
              <a:picLocks noChangeAspect="1"/>
            </p:cNvPicPr>
            <p:nvPr/>
          </p:nvPicPr>
          <p:blipFill rotWithShape="1">
            <a:blip r:embed="rId4" cstate="print">
              <a:extLst>
                <a:ext uri="{BEBA8EAE-BF5A-486C-A8C5-ECC9F3942E4B}">
                  <a14:imgProps xmlns:a14="http://schemas.microsoft.com/office/drawing/2010/main" xmlns="">
                    <a14:imgLayer r:embed="rId3">
                      <a14:imgEffect>
                        <a14:backgroundRemoval t="29316" b="57617" l="43178" r="91295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41747" t="29281" r="11391" b="46460"/>
            <a:stretch/>
          </p:blipFill>
          <p:spPr>
            <a:xfrm>
              <a:off x="5537200" y="3149600"/>
              <a:ext cx="2336800" cy="1663700"/>
            </a:xfrm>
            <a:prstGeom prst="rect">
              <a:avLst/>
            </a:prstGeom>
          </p:spPr>
        </p:pic>
      </p:grpSp>
      <p:grpSp>
        <p:nvGrpSpPr>
          <p:cNvPr id="20" name="Skupina 19"/>
          <p:cNvGrpSpPr/>
          <p:nvPr/>
        </p:nvGrpSpPr>
        <p:grpSpPr>
          <a:xfrm>
            <a:off x="2847218" y="453136"/>
            <a:ext cx="2320511" cy="2003552"/>
            <a:chOff x="5608656" y="732536"/>
            <a:chExt cx="2320511" cy="2003552"/>
          </a:xfrm>
        </p:grpSpPr>
        <p:sp>
          <p:nvSpPr>
            <p:cNvPr id="16" name="Obdélník 15"/>
            <p:cNvSpPr/>
            <p:nvPr/>
          </p:nvSpPr>
          <p:spPr>
            <a:xfrm>
              <a:off x="5608656" y="732536"/>
              <a:ext cx="2320511" cy="2003552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4" name="Obrázek 3"/>
            <p:cNvPicPr>
              <a:picLocks noChangeAspect="1"/>
            </p:cNvPicPr>
            <p:nvPr/>
          </p:nvPicPr>
          <p:blipFill rotWithShape="1">
            <a:blip r:embed="rId5" cstate="print">
              <a:extLst>
                <a:ext uri="{BEBA8EAE-BF5A-486C-A8C5-ECC9F3942E4B}">
                  <a14:imgProps xmlns:a14="http://schemas.microsoft.com/office/drawing/2010/main" xmlns="">
                    <a14:imgLayer r:embed="rId3">
                      <a14:imgEffect>
                        <a14:backgroundRemoval t="2987" b="26880" l="4242" r="38178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-1" t="3423" r="58978" b="74039"/>
            <a:stretch/>
          </p:blipFill>
          <p:spPr>
            <a:xfrm>
              <a:off x="5726774" y="1007047"/>
              <a:ext cx="2045626" cy="1545653"/>
            </a:xfrm>
            <a:prstGeom prst="rect">
              <a:avLst/>
            </a:prstGeom>
          </p:spPr>
        </p:pic>
      </p:grpSp>
      <p:grpSp>
        <p:nvGrpSpPr>
          <p:cNvPr id="23" name="Skupina 22"/>
          <p:cNvGrpSpPr/>
          <p:nvPr/>
        </p:nvGrpSpPr>
        <p:grpSpPr>
          <a:xfrm>
            <a:off x="5788187" y="2961353"/>
            <a:ext cx="2373695" cy="1675893"/>
            <a:chOff x="8192705" y="3146043"/>
            <a:chExt cx="2373695" cy="1675893"/>
          </a:xfrm>
        </p:grpSpPr>
        <p:sp>
          <p:nvSpPr>
            <p:cNvPr id="19" name="Obdélník 18"/>
            <p:cNvSpPr/>
            <p:nvPr/>
          </p:nvSpPr>
          <p:spPr>
            <a:xfrm>
              <a:off x="8192705" y="3146043"/>
              <a:ext cx="2373695" cy="1675893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5" name="Obrázek 14"/>
            <p:cNvPicPr>
              <a:picLocks noChangeAspect="1"/>
            </p:cNvPicPr>
            <p:nvPr/>
          </p:nvPicPr>
          <p:blipFill rotWithShape="1">
            <a:blip r:embed="rId6" cstate="print">
              <a:extLst>
                <a:ext uri="{BEBA8EAE-BF5A-486C-A8C5-ECC9F3942E4B}">
                  <a14:imgProps xmlns:a14="http://schemas.microsoft.com/office/drawing/2010/main" xmlns="">
                    <a14:imgLayer r:embed="rId7">
                      <a14:imgEffect>
                        <a14:backgroundRemoval t="58318" b="87705" l="48398" r="94266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48391" t="59115" r="9077" b="20700"/>
            <a:stretch/>
          </p:blipFill>
          <p:spPr>
            <a:xfrm>
              <a:off x="8369300" y="3352800"/>
              <a:ext cx="2120900" cy="1384300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xmlns="" val="366232915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6" presetClass="exit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2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6" presetClass="exit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28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749552"/>
            <a:ext cx="9509760" cy="3524813"/>
          </a:xfrm>
        </p:spPr>
        <p:txBody>
          <a:bodyPr/>
          <a:lstStyle/>
          <a:p>
            <a:r>
              <a:rPr lang="cs-CZ" dirty="0"/>
              <a:t>vlastní </a:t>
            </a:r>
            <a:r>
              <a:rPr lang="cs-CZ" dirty="0" smtClean="0"/>
              <a:t>tvorba</a:t>
            </a:r>
          </a:p>
          <a:p>
            <a:r>
              <a:rPr lang="cs-CZ" dirty="0" smtClean="0"/>
              <a:t>Kreslené obrázky ovoce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Metodický pokyn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>Integrovaný </a:t>
            </a:r>
            <a:r>
              <a:rPr lang="cs-CZ" dirty="0" smtClean="0"/>
              <a:t>blok</a:t>
            </a:r>
            <a:r>
              <a:rPr lang="cs-CZ" dirty="0" smtClean="0"/>
              <a:t>: zrakové </a:t>
            </a:r>
            <a:r>
              <a:rPr lang="cs-CZ" dirty="0" smtClean="0"/>
              <a:t>vnímání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pl-PL" b="1" dirty="0"/>
              <a:t>pomocí obrázku ovoce poznat </a:t>
            </a:r>
            <a:r>
              <a:rPr lang="pl-PL" b="1" dirty="0" smtClean="0"/>
              <a:t> jeho stín</a:t>
            </a:r>
          </a:p>
          <a:p>
            <a:r>
              <a:rPr lang="pl-PL" b="1" dirty="0" smtClean="0"/>
              <a:t>Poznej  správný stín k </a:t>
            </a:r>
            <a:r>
              <a:rPr lang="pl-PL" b="1" dirty="0" smtClean="0"/>
              <a:t>obrázku</a:t>
            </a:r>
            <a:endParaRPr lang="pl-PL" b="1" dirty="0" smtClean="0"/>
          </a:p>
          <a:p>
            <a:endParaRPr lang="pl-PL" b="1" dirty="0"/>
          </a:p>
          <a:p>
            <a:r>
              <a:rPr lang="pl-PL" b="1" dirty="0" smtClean="0"/>
              <a:t>Očekávání a cíle</a:t>
            </a:r>
          </a:p>
          <a:p>
            <a:r>
              <a:rPr lang="pl-PL" b="1" dirty="0" smtClean="0"/>
              <a:t>Rozvoj zrakového vnímání</a:t>
            </a:r>
            <a:endParaRPr lang="cs-CZ" b="1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3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Materiál </a:t>
            </a:r>
            <a:r>
              <a:rPr lang="cs-CZ" dirty="0" smtClean="0"/>
              <a:t>obsahuje obrázky ovoce a jejich stíny</a:t>
            </a:r>
          </a:p>
          <a:p>
            <a:r>
              <a:rPr lang="cs-CZ" dirty="0" smtClean="0"/>
              <a:t>Děti mají za úkol při kliknutí na obrázek ovoce  najít jeho stín, při správném </a:t>
            </a:r>
            <a:r>
              <a:rPr lang="cs-CZ" dirty="0" smtClean="0"/>
              <a:t>postupu </a:t>
            </a:r>
            <a:r>
              <a:rPr lang="cs-CZ" dirty="0" smtClean="0"/>
              <a:t>budou mít správné obrázky stejnou animační událost, ostatní obrázky zmizí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Práce s didaktickým kufříkem KUMUČ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b="1" u="sng" dirty="0" smtClean="0"/>
              <a:t>Cílem </a:t>
            </a:r>
            <a:r>
              <a:rPr lang="cs-CZ" b="1" u="sng" dirty="0"/>
              <a:t>práce </a:t>
            </a:r>
            <a:r>
              <a:rPr lang="cs-CZ" b="1" u="sng" dirty="0" smtClean="0"/>
              <a:t>je </a:t>
            </a:r>
            <a:r>
              <a:rPr lang="cs-CZ" b="1" dirty="0" smtClean="0"/>
              <a:t>znázornit </a:t>
            </a:r>
            <a:r>
              <a:rPr lang="cs-CZ" b="1" dirty="0"/>
              <a:t>proces vyjádřený na jednotlivých tabulkách. Děti mají za úkol seřadit tabulky ve správném pořadí.</a:t>
            </a:r>
            <a:endParaRPr lang="cs-CZ" dirty="0"/>
          </a:p>
          <a:p>
            <a:pPr marL="45720" indent="0">
              <a:buFont typeface="Wingdings" pitchFamily="2" charset="2"/>
              <a:buChar char="Ø"/>
            </a:pPr>
            <a:r>
              <a:rPr lang="cs-CZ" dirty="0" smtClean="0"/>
              <a:t>Na </a:t>
            </a:r>
            <a:r>
              <a:rPr lang="cs-CZ" dirty="0" smtClean="0"/>
              <a:t>magnetickou tabulky připevníme obrázky </a:t>
            </a:r>
            <a:r>
              <a:rPr lang="cs-CZ" dirty="0" smtClean="0"/>
              <a:t>ovoce.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286222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Zacházet s běžnými předměty denní </a:t>
            </a:r>
            <a:r>
              <a:rPr lang="cs-CZ" dirty="0" smtClean="0"/>
              <a:t>potřeby, </a:t>
            </a:r>
            <a:r>
              <a:rPr lang="cs-CZ" dirty="0" smtClean="0"/>
              <a:t>hračkami, pomůckami, materiály</a:t>
            </a:r>
          </a:p>
          <a:p>
            <a:r>
              <a:rPr lang="cs-CZ" dirty="0" smtClean="0"/>
              <a:t>Ovládat koordinaci oka a ruky, </a:t>
            </a:r>
            <a:r>
              <a:rPr lang="cs-CZ" dirty="0"/>
              <a:t>z</a:t>
            </a:r>
            <a:r>
              <a:rPr lang="cs-CZ" dirty="0" smtClean="0"/>
              <a:t>vládat jemnou motoriku</a:t>
            </a:r>
          </a:p>
          <a:p>
            <a:r>
              <a:rPr lang="cs-CZ" dirty="0" smtClean="0"/>
              <a:t>Udržet pozornost při méně atraktivní činnosti</a:t>
            </a:r>
          </a:p>
          <a:p>
            <a:r>
              <a:rPr lang="cs-CZ" dirty="0" smtClean="0"/>
              <a:t>Hledat stejné symboly, předměty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12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342</Words>
  <Application>Microsoft Office PowerPoint</Application>
  <PresentationFormat>Vlastní</PresentationFormat>
  <Paragraphs>68</Paragraphs>
  <Slides>12</Slides>
  <Notes>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Sheer Green 16x9</vt:lpstr>
      <vt:lpstr>Stíny</vt:lpstr>
      <vt:lpstr>Snímek 2</vt:lpstr>
      <vt:lpstr>Snímek 3</vt:lpstr>
      <vt:lpstr>Snímek 4</vt:lpstr>
      <vt:lpstr>Snímek 5</vt:lpstr>
      <vt:lpstr>Použité odkazy</vt:lpstr>
      <vt:lpstr>Metodický pokyn Integrovaný blok: zrakové vnímání</vt:lpstr>
      <vt:lpstr>Studijní materiály </vt:lpstr>
      <vt:lpstr>   Práce s interaktivním výukovým materiálem </vt:lpstr>
      <vt:lpstr>Práce s didaktickým kufříkem KUMUČ </vt:lpstr>
      <vt:lpstr>Prvky polytechnické výchovy</vt:lpstr>
      <vt:lpstr>Snímek 12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SKLÁDÁNÍ SLOV</dc:title>
  <dc:creator/>
  <cp:lastModifiedBy/>
  <cp:revision>6</cp:revision>
  <dcterms:created xsi:type="dcterms:W3CDTF">2014-08-05T12:38:58Z</dcterms:created>
  <dcterms:modified xsi:type="dcterms:W3CDTF">2015-04-10T20:55:53Z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