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83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4"/>
            <p14:sldId id="285"/>
          </p14:sldIdLst>
        </p14:section>
        <p14:section name="pracovní list - vytisknout" id="{91453D0B-654B-411C-BEB4-B2EE6CD81AD3}">
          <p14:sldIdLst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4" autoAdjust="0"/>
    <p:restoredTop sz="94660"/>
  </p:normalViewPr>
  <p:slideViewPr>
    <p:cSldViewPr snapToGrid="0">
      <p:cViewPr varScale="1">
        <p:scale>
          <a:sx n="76" d="100"/>
          <a:sy n="76" d="100"/>
        </p:scale>
        <p:origin x="-102" y="-72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11" Type="http://schemas.openxmlformats.org/officeDocument/2006/relationships/image" Target="../media/image20.png"/><Relationship Id="rId5" Type="http://schemas.openxmlformats.org/officeDocument/2006/relationships/image" Target="../media/image15.png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pn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JE ZE DŘEVA?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99729" y="2780426"/>
            <a:ext cx="2857500" cy="2286000"/>
          </a:xfrm>
          <a:prstGeom prst="rect">
            <a:avLst/>
          </a:prstGeom>
        </p:spPr>
      </p:pic>
      <p:pic>
        <p:nvPicPr>
          <p:cNvPr id="2050" name="Picture 2" descr="Dolls, Toys, Baby Born, Children Toys, Comfort, Cut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66946" y="698947"/>
            <a:ext cx="3273777" cy="3089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ater Polo, Toys, Bath Ball, Ball, Yellow, Blue, Red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448" t="30504" r="19409" b="7471"/>
          <a:stretch/>
        </p:blipFill>
        <p:spPr bwMode="auto">
          <a:xfrm rot="11801234">
            <a:off x="2840621" y="546596"/>
            <a:ext cx="1984012" cy="199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The Horse, Toy, Horse, Animal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877" t="13319" r="25695" b="8395"/>
          <a:stretch/>
        </p:blipFill>
        <p:spPr bwMode="auto">
          <a:xfrm>
            <a:off x="497523" y="3463127"/>
            <a:ext cx="2972537" cy="320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Building Blocks, Toys, Play, Cubes, Dices, Wooden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46" t="13285" r="15629" b="14926"/>
          <a:stretch/>
        </p:blipFill>
        <p:spPr bwMode="auto">
          <a:xfrm>
            <a:off x="8898126" y="4246205"/>
            <a:ext cx="3202206" cy="226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Ducks, Toys, Duck, Baby, Child, Cute, Isolated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859"/>
          <a:stretch/>
        </p:blipFill>
        <p:spPr bwMode="auto">
          <a:xfrm>
            <a:off x="5480098" y="4387753"/>
            <a:ext cx="2014643" cy="297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Ducks, Toys, Duck, Baby, Child, Cute, Isolated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964"/>
          <a:stretch/>
        </p:blipFill>
        <p:spPr bwMode="auto">
          <a:xfrm>
            <a:off x="6561511" y="2529794"/>
            <a:ext cx="2336615" cy="297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Rocking Horse, Historically, Antiques, Altwaren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53" t="14569" r="18076"/>
          <a:stretch/>
        </p:blipFill>
        <p:spPr bwMode="auto">
          <a:xfrm>
            <a:off x="5298366" y="241316"/>
            <a:ext cx="3697357" cy="267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&amp;rcaron;ecí Miska A Tlou&amp;ccaron;ek, Broušení, Drcení, Sm&amp;ecaron;šovací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883" t="3555" r="25161" b="23355"/>
          <a:stretch/>
        </p:blipFill>
        <p:spPr bwMode="auto">
          <a:xfrm>
            <a:off x="493241" y="948681"/>
            <a:ext cx="2103316" cy="2736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477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7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8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5" dur="indefinite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6" dur="indefinite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Pole Fence, Fort, Wood, Fence, Wooden, Textur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990" y="4313534"/>
            <a:ext cx="2929325" cy="219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428" r="13458" b="19028"/>
          <a:stretch/>
        </p:blipFill>
        <p:spPr>
          <a:xfrm>
            <a:off x="7520221" y="122230"/>
            <a:ext cx="2835225" cy="2010798"/>
          </a:xfrm>
          <a:prstGeom prst="rect">
            <a:avLst/>
          </a:prstGeom>
        </p:spPr>
      </p:pic>
      <p:pic>
        <p:nvPicPr>
          <p:cNvPr id="3078" name="Picture 6" descr="Flower Vase, Tulips, Spring, Flower, Bloom, Vas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2097" y="808888"/>
            <a:ext cx="2431986" cy="360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Log Cabin, Hut, Rest House, Rest, Hike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617" t="27014" r="28882" b="13751"/>
          <a:stretch/>
        </p:blipFill>
        <p:spPr bwMode="auto">
          <a:xfrm>
            <a:off x="3954647" y="49769"/>
            <a:ext cx="3200400" cy="233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Dovecot, Wooden, House, Pigeon, Dove, Box, Birdhouse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07" t="1021" r="10400" b="24823"/>
          <a:stretch/>
        </p:blipFill>
        <p:spPr bwMode="auto">
          <a:xfrm>
            <a:off x="3954647" y="3289559"/>
            <a:ext cx="2358189" cy="3296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624" t="41111" r="46487" b="35555"/>
          <a:stretch/>
        </p:blipFill>
        <p:spPr>
          <a:xfrm>
            <a:off x="9069938" y="1854514"/>
            <a:ext cx="3156785" cy="308337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276" b="96966" l="1797" r="68125">
                        <a14:foregroundMark x1="31016" y1="95070" x2="29219" y2="95322"/>
                        <a14:foregroundMark x1="32188" y1="95954" x2="38984" y2="94943"/>
                        <a14:backgroundMark x1="36797" y1="83565" x2="42891" y2="86220"/>
                        <a14:backgroundMark x1="36484" y1="72440" x2="37031" y2="83944"/>
                        <a14:backgroundMark x1="35391" y1="71681" x2="35391" y2="71681"/>
                        <a14:backgroundMark x1="56406" y1="46903" x2="55937" y2="47914"/>
                        <a14:backgroundMark x1="31953" y1="17573" x2="31953" y2="17573"/>
                        <a14:backgroundMark x1="8750" y1="62453" x2="5859" y2="65866"/>
                        <a14:backgroundMark x1="51797" y1="98483" x2="4141" y2="98104"/>
                        <a14:backgroundMark x1="36406" y1="76991" x2="36484" y2="86220"/>
                        <a14:backgroundMark x1="35781" y1="75601" x2="35859" y2="871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55" t="2985" r="32373" b="1493"/>
          <a:stretch/>
        </p:blipFill>
        <p:spPr>
          <a:xfrm>
            <a:off x="6386633" y="2486046"/>
            <a:ext cx="2814263" cy="259279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95" t="28064" r="35524" b="35873"/>
          <a:stretch/>
        </p:blipFill>
        <p:spPr>
          <a:xfrm>
            <a:off x="7760271" y="4937885"/>
            <a:ext cx="3831046" cy="1905458"/>
          </a:xfrm>
          <a:prstGeom prst="rect">
            <a:avLst/>
          </a:prstGeom>
        </p:spPr>
      </p:pic>
      <p:pic>
        <p:nvPicPr>
          <p:cNvPr id="2050" name="Picture 2" descr="&amp;Zcaron;idle, D&amp;rcaron;evo, Nábytek, Kus&amp;uring; Nábytku, Sed&amp;ecaron;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60031" y="532014"/>
            <a:ext cx="2027856" cy="303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8791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3" dur="indefinite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4" dur="indefinite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7009" y="467764"/>
            <a:ext cx="2094544" cy="254365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45072" y="272506"/>
            <a:ext cx="2538025" cy="2220772"/>
          </a:xfrm>
          <a:prstGeom prst="rect">
            <a:avLst/>
          </a:prstGeom>
        </p:spPr>
      </p:pic>
      <p:pic>
        <p:nvPicPr>
          <p:cNvPr id="1026" name="Picture 2" descr="Stool, Chair, Furniture, Woo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0151" y="329184"/>
            <a:ext cx="2047185" cy="2228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ignpost, Wooden, Sign, Old, Board, Woo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97880" y="218175"/>
            <a:ext cx="2136648" cy="266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nife, Cutting, Wood, Working, Tool, Techniqu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4990" y="2793732"/>
            <a:ext cx="3564573" cy="2183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aseball Bat, Baseball, Swing, Softball, Wood, Wooden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17615">
            <a:off x="3424424" y="4870058"/>
            <a:ext cx="2854342" cy="250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Barrel, Storage-Jar, Wood, Drum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81216" y="2731022"/>
            <a:ext cx="1694418" cy="247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Tree, Nature, Forest, Wood, Environment, Foliage, Plant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14085" y="4010835"/>
            <a:ext cx="1990217" cy="2380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ampfire, Bonfire, Fire, Hot, Wood, Burn, Blaze, Flames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038" y="3746299"/>
            <a:ext cx="2142357" cy="306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Screw, Woodscrew, Wood, Iron, Metal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3993806">
            <a:off x="1522671" y="3496658"/>
            <a:ext cx="2805074" cy="1402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Saw, Tool, Carpentry, Carpenter, Work Tools, Cutti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470783">
            <a:off x="7270455" y="4912906"/>
            <a:ext cx="2293685" cy="245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5716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(nůžky, lepidla, čtvrtka)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493543"/>
            <a:ext cx="9509760" cy="406908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800" dirty="0"/>
              <a:t>Integrovaný blok: </a:t>
            </a:r>
            <a:r>
              <a:rPr lang="cs-CZ" sz="2800" dirty="0" smtClean="0"/>
              <a:t>STROMY A KEŘE</a:t>
            </a:r>
            <a:endParaRPr lang="cs-CZ" sz="2800" b="1" dirty="0" smtClean="0"/>
          </a:p>
          <a:p>
            <a:r>
              <a:rPr lang="cs-CZ" sz="1700" dirty="0" smtClean="0"/>
              <a:t>Prezentace v PowerPointu obsahuje dva snímky s jednoduchým interaktivním úkolem (děti budou na jednotlivých snímcích určovat, které věci jsou ze dřeva)</a:t>
            </a:r>
          </a:p>
          <a:p>
            <a:r>
              <a:rPr lang="cs-CZ" sz="1700" dirty="0" smtClean="0"/>
              <a:t>Součástí je i pracovní list s obrázky. Děti vyberou a vystřihnou věci ze dřeva. Ty poté nalepí na čtvrtku.</a:t>
            </a:r>
          </a:p>
          <a:p>
            <a:pPr marL="45720" indent="0">
              <a:buNone/>
            </a:pPr>
            <a:r>
              <a:rPr lang="cs-CZ" sz="1700" b="1" dirty="0"/>
              <a:t>Očekávání a </a:t>
            </a:r>
            <a:r>
              <a:rPr lang="cs-CZ" sz="1700" b="1" dirty="0" smtClean="0"/>
              <a:t>cíle</a:t>
            </a:r>
          </a:p>
          <a:p>
            <a:r>
              <a:rPr lang="cs-CZ" sz="1700" dirty="0" smtClean="0"/>
              <a:t>Dítě najde společný znak a roztřídí prvky podle daného kritéria</a:t>
            </a:r>
          </a:p>
          <a:p>
            <a:r>
              <a:rPr lang="cs-CZ" sz="1700" dirty="0" smtClean="0"/>
              <a:t>Dítě vede ke zvládnutí správné techniky stříhání</a:t>
            </a:r>
          </a:p>
          <a:p>
            <a:r>
              <a:rPr lang="cs-CZ" sz="1700" dirty="0" smtClean="0"/>
              <a:t>Dítě si osvojuje správné pracovní návyky a dovednosti (úklid)</a:t>
            </a:r>
          </a:p>
          <a:p>
            <a:endParaRPr lang="cs-CZ" b="1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dvou snímcích se dětem ukážou obrázky hraček a různých předmětů. Děti mají za úkol vybrat a </a:t>
            </a:r>
            <a:r>
              <a:rPr lang="cs-CZ" dirty="0"/>
              <a:t>o</a:t>
            </a:r>
            <a:r>
              <a:rPr lang="cs-CZ" dirty="0" smtClean="0"/>
              <a:t>značit pouze hračky a předměty ze dřeva. Když označí chybnou odpověď, obrázek zesvětlí. Označením správné odpovědi se obrázek zatočí.</a:t>
            </a:r>
            <a:endParaRPr lang="cs-CZ" dirty="0"/>
          </a:p>
          <a:p>
            <a:r>
              <a:rPr lang="cs-CZ" dirty="0" smtClean="0"/>
              <a:t>Pracovní list je určený k tisku, při prezentaci se nezobrazuje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800" dirty="0" smtClean="0"/>
              <a:t>Vzdělávací oblast</a:t>
            </a:r>
            <a:r>
              <a:rPr lang="cs-CZ" sz="1800" dirty="0"/>
              <a:t> </a:t>
            </a:r>
            <a:r>
              <a:rPr lang="cs-CZ" sz="1800" b="1" dirty="0" smtClean="0"/>
              <a:t>DÍTĚ A JEHO PSYCHIKA (PSYCHOLOGICKÁ)</a:t>
            </a:r>
          </a:p>
          <a:p>
            <a:r>
              <a:rPr lang="cs-CZ" sz="1800" dirty="0" smtClean="0"/>
              <a:t>Vzdělávací podoblast </a:t>
            </a:r>
            <a:r>
              <a:rPr lang="cs-CZ" sz="1800" b="1" dirty="0" smtClean="0"/>
              <a:t> TVOŘIVOST, VYNALÉZAVOST, FANTAZIE</a:t>
            </a:r>
          </a:p>
          <a:p>
            <a:pPr marL="45720" indent="0">
              <a:buNone/>
            </a:pPr>
            <a:r>
              <a:rPr lang="cs-CZ" sz="1800" dirty="0" smtClean="0"/>
              <a:t>Dosažené</a:t>
            </a:r>
            <a:r>
              <a:rPr lang="cs-CZ" sz="1800" b="1" dirty="0" smtClean="0"/>
              <a:t> </a:t>
            </a:r>
            <a:r>
              <a:rPr lang="cs-CZ" sz="1800" b="1" dirty="0"/>
              <a:t>KONKRETIZOVANÉ </a:t>
            </a:r>
            <a:r>
              <a:rPr lang="cs-CZ" sz="1800" b="1" dirty="0" smtClean="0"/>
              <a:t>VÝSTUPY</a:t>
            </a:r>
          </a:p>
          <a:p>
            <a:r>
              <a:rPr lang="cs-CZ" sz="1800" dirty="0" smtClean="0"/>
              <a:t>Samostatně se rozhodnout</a:t>
            </a:r>
          </a:p>
          <a:p>
            <a:r>
              <a:rPr lang="cs-CZ" sz="1800" dirty="0" smtClean="0"/>
              <a:t>Jednoduchý problém samostatně vyřešit</a:t>
            </a:r>
          </a:p>
          <a:p>
            <a:r>
              <a:rPr lang="cs-CZ" sz="1800" dirty="0" smtClean="0"/>
              <a:t>Plnit činnost podle instrukce</a:t>
            </a:r>
          </a:p>
          <a:p>
            <a:r>
              <a:rPr lang="cs-CZ" sz="1800" dirty="0" smtClean="0"/>
              <a:t>Odhalit podstatný znak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286</Words>
  <Application>Microsoft Office PowerPoint</Application>
  <PresentationFormat>Vlastní</PresentationFormat>
  <Paragraphs>48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CO JE ZE DŘEVA?</vt:lpstr>
      <vt:lpstr>Snímek 2</vt:lpstr>
      <vt:lpstr>Snímek 3</vt:lpstr>
      <vt:lpstr>Snímek 4</vt:lpstr>
      <vt:lpstr>Použité zdroje obrázků 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2015-04-13T20:08:15Z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