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3" r:id="rId8"/>
    <p:sldId id="275" r:id="rId9"/>
    <p:sldId id="277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83"/>
            <p14:sldId id="284"/>
            <p14:sldId id="285"/>
          </p14:sldIdLst>
        </p14:section>
        <p14:section name="PL - k tisku" id="{9DB8E217-7521-44B6-8051-682A7CCC1B7C}">
          <p14:sldIdLst>
            <p14:sldId id="27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9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339933"/>
    <a:srgbClr val="33CC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4.png"/><Relationship Id="rId17" Type="http://schemas.openxmlformats.org/officeDocument/2006/relationships/image" Target="../media/image20.png"/><Relationship Id="rId2" Type="http://schemas.openxmlformats.org/officeDocument/2006/relationships/audio" Target="../media/audio1.wav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8.png"/><Relationship Id="rId10" Type="http://schemas.openxmlformats.org/officeDocument/2006/relationships/image" Target="../media/image11.png"/><Relationship Id="rId19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4.png"/><Relationship Id="rId18" Type="http://schemas.openxmlformats.org/officeDocument/2006/relationships/image" Target="../media/image24.png"/><Relationship Id="rId3" Type="http://schemas.openxmlformats.org/officeDocument/2006/relationships/audio" Target="../media/audio2.wav"/><Relationship Id="rId21" Type="http://schemas.openxmlformats.org/officeDocument/2006/relationships/image" Target="../media/image25.png"/><Relationship Id="rId7" Type="http://schemas.openxmlformats.org/officeDocument/2006/relationships/image" Target="../media/image15.png"/><Relationship Id="rId12" Type="http://schemas.openxmlformats.org/officeDocument/2006/relationships/image" Target="../media/image12.png"/><Relationship Id="rId17" Type="http://schemas.openxmlformats.org/officeDocument/2006/relationships/image" Target="../media/image19.png"/><Relationship Id="rId25" Type="http://schemas.openxmlformats.org/officeDocument/2006/relationships/image" Target="../media/image29.png"/><Relationship Id="rId2" Type="http://schemas.openxmlformats.org/officeDocument/2006/relationships/audio" Target="../media/audio1.wav"/><Relationship Id="rId16" Type="http://schemas.openxmlformats.org/officeDocument/2006/relationships/image" Target="../media/image18.png"/><Relationship Id="rId20" Type="http://schemas.microsoft.com/office/2007/relationships/hdphoto" Target="../media/hdphoto1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11.png"/><Relationship Id="rId24" Type="http://schemas.openxmlformats.org/officeDocument/2006/relationships/image" Target="../media/image28.png"/><Relationship Id="rId5" Type="http://schemas.openxmlformats.org/officeDocument/2006/relationships/image" Target="../media/image5.png"/><Relationship Id="rId15" Type="http://schemas.openxmlformats.org/officeDocument/2006/relationships/image" Target="../media/image17.png"/><Relationship Id="rId23" Type="http://schemas.openxmlformats.org/officeDocument/2006/relationships/image" Target="../media/image27.png"/><Relationship Id="rId10" Type="http://schemas.openxmlformats.org/officeDocument/2006/relationships/image" Target="../media/image23.png"/><Relationship Id="rId19" Type="http://schemas.openxmlformats.org/officeDocument/2006/relationships/image" Target="../media/image21.pn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6.png"/><Relationship Id="rId22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4.png"/><Relationship Id="rId18" Type="http://schemas.openxmlformats.org/officeDocument/2006/relationships/image" Target="../media/image24.png"/><Relationship Id="rId3" Type="http://schemas.openxmlformats.org/officeDocument/2006/relationships/audio" Target="../media/audio2.wav"/><Relationship Id="rId21" Type="http://schemas.openxmlformats.org/officeDocument/2006/relationships/image" Target="../media/image25.png"/><Relationship Id="rId7" Type="http://schemas.openxmlformats.org/officeDocument/2006/relationships/image" Target="../media/image15.png"/><Relationship Id="rId12" Type="http://schemas.openxmlformats.org/officeDocument/2006/relationships/image" Target="../media/image12.png"/><Relationship Id="rId17" Type="http://schemas.openxmlformats.org/officeDocument/2006/relationships/image" Target="../media/image19.png"/><Relationship Id="rId25" Type="http://schemas.openxmlformats.org/officeDocument/2006/relationships/image" Target="../media/image29.png"/><Relationship Id="rId2" Type="http://schemas.openxmlformats.org/officeDocument/2006/relationships/audio" Target="../media/audio1.wav"/><Relationship Id="rId16" Type="http://schemas.openxmlformats.org/officeDocument/2006/relationships/image" Target="../media/image18.png"/><Relationship Id="rId20" Type="http://schemas.microsoft.com/office/2007/relationships/hdphoto" Target="../media/hdphoto1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11.png"/><Relationship Id="rId24" Type="http://schemas.openxmlformats.org/officeDocument/2006/relationships/image" Target="../media/image28.png"/><Relationship Id="rId5" Type="http://schemas.openxmlformats.org/officeDocument/2006/relationships/image" Target="../media/image5.png"/><Relationship Id="rId15" Type="http://schemas.openxmlformats.org/officeDocument/2006/relationships/image" Target="../media/image17.png"/><Relationship Id="rId23" Type="http://schemas.openxmlformats.org/officeDocument/2006/relationships/image" Target="../media/image27.png"/><Relationship Id="rId10" Type="http://schemas.openxmlformats.org/officeDocument/2006/relationships/image" Target="../media/image23.png"/><Relationship Id="rId19" Type="http://schemas.openxmlformats.org/officeDocument/2006/relationships/image" Target="../media/image21.pn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6.png"/><Relationship Id="rId22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OVOCE A BARVY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…</a:t>
            </a:r>
            <a:r>
              <a:rPr lang="cs-CZ" sz="2400" b="1" i="0" cap="none" baseline="0" dirty="0" smtClean="0"/>
              <a:t>procvič</a:t>
            </a:r>
            <a:r>
              <a:rPr lang="cs-CZ" sz="2400" b="1" i="0" cap="none" dirty="0" smtClean="0"/>
              <a:t> postřeh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Obrázek 5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638706">
            <a:off x="1236943" y="3311801"/>
            <a:ext cx="3465154" cy="390439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902992">
            <a:off x="6326218" y="3511178"/>
            <a:ext cx="3465154" cy="390439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747148">
            <a:off x="89083" y="842525"/>
            <a:ext cx="3465154" cy="390439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982700">
            <a:off x="93558" y="2692902"/>
            <a:ext cx="3465154" cy="3904399"/>
          </a:xfrm>
          <a:prstGeom prst="rect">
            <a:avLst/>
          </a:prstGeom>
        </p:spPr>
      </p:pic>
      <p:pic>
        <p:nvPicPr>
          <p:cNvPr id="1028" name="broskev 1" descr="Peach, Nectarine, Fruit, Orange, Vitamins, Yummy, Juic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8557" y="2716942"/>
            <a:ext cx="1568108" cy="156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525806">
            <a:off x="7347635" y="1361896"/>
            <a:ext cx="3465154" cy="3904399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525806">
            <a:off x="7282624" y="2768439"/>
            <a:ext cx="3465154" cy="390439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8837" y="591934"/>
            <a:ext cx="6096000" cy="558165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2571">
            <a:off x="3816008" y="4343034"/>
            <a:ext cx="2601396" cy="1370779"/>
          </a:xfrm>
          <a:prstGeom prst="rect">
            <a:avLst/>
          </a:prstGeom>
        </p:spPr>
      </p:pic>
      <p:pic>
        <p:nvPicPr>
          <p:cNvPr id="1026" name="Picture 2" descr="Blueberries, Raspberry, Blackberry, Food, Fruit, Berr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50" t="27235" r="11657" b="5338"/>
          <a:stretch/>
        </p:blipFill>
        <p:spPr bwMode="auto">
          <a:xfrm rot="641960">
            <a:off x="5530988" y="2910268"/>
            <a:ext cx="1073374" cy="838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6" t="5658" r="12099" b="3964"/>
          <a:stretch/>
        </p:blipFill>
        <p:spPr>
          <a:xfrm rot="10500631">
            <a:off x="4443015" y="3433574"/>
            <a:ext cx="990933" cy="1346572"/>
          </a:xfrm>
          <a:prstGeom prst="rect">
            <a:avLst/>
          </a:prstGeom>
        </p:spPr>
      </p:pic>
      <p:pic>
        <p:nvPicPr>
          <p:cNvPr id="1030" name="meloun-stroužek" descr="Cantaloupe, Melon, Fruit, Food, Fresh, Healthy, Swee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392318" y="2901690"/>
            <a:ext cx="2196014" cy="116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139936">
            <a:off x="6348208" y="-92577"/>
            <a:ext cx="3465154" cy="390439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183125">
            <a:off x="1074627" y="-373806"/>
            <a:ext cx="3465154" cy="3904399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52" r="13925" b="5930"/>
          <a:stretch/>
        </p:blipFill>
        <p:spPr>
          <a:xfrm rot="2812858">
            <a:off x="3350423" y="2687221"/>
            <a:ext cx="1124704" cy="110258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82278">
            <a:off x="1592151" y="4003746"/>
            <a:ext cx="1167488" cy="1465083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82278" flipH="1">
            <a:off x="8031950" y="3993945"/>
            <a:ext cx="1336633" cy="1677344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609639">
            <a:off x="5048257" y="-1126432"/>
            <a:ext cx="3465154" cy="3904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1148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Obrázek 4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554827">
            <a:off x="3115588" y="3617406"/>
            <a:ext cx="2336152" cy="2632284"/>
          </a:xfrm>
          <a:prstGeom prst="rect">
            <a:avLst/>
          </a:prstGeom>
        </p:spPr>
      </p:pic>
      <p:pic>
        <p:nvPicPr>
          <p:cNvPr id="1028" name="broskev 1" descr="Peach, Nectarine, Fruit, Orange, Vitamins, Yummy, Juic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2658" y="2770217"/>
            <a:ext cx="1568108" cy="1568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3068" y="4663422"/>
            <a:ext cx="1815353" cy="1662183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2571">
            <a:off x="551904" y="4579554"/>
            <a:ext cx="2601396" cy="1370779"/>
          </a:xfrm>
          <a:prstGeom prst="rect">
            <a:avLst/>
          </a:prstGeom>
        </p:spPr>
      </p:pic>
      <p:pic>
        <p:nvPicPr>
          <p:cNvPr id="1026" name="Picture 2" descr="Blueberries, Raspberry, Blackberry, Food, Fruit, Berry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50" t="27235" r="11657" b="5338"/>
          <a:stretch/>
        </p:blipFill>
        <p:spPr bwMode="auto">
          <a:xfrm rot="641960">
            <a:off x="5497598" y="436643"/>
            <a:ext cx="1073374" cy="838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6" t="5658" r="12099" b="3964"/>
          <a:stretch/>
        </p:blipFill>
        <p:spPr>
          <a:xfrm rot="10500631">
            <a:off x="323017" y="2453969"/>
            <a:ext cx="990933" cy="1346572"/>
          </a:xfrm>
          <a:prstGeom prst="rect">
            <a:avLst/>
          </a:prstGeom>
        </p:spPr>
      </p:pic>
      <p:pic>
        <p:nvPicPr>
          <p:cNvPr id="1030" name="meloun-stroužek" descr="Cantaloupe, Melon, Fruit, Food, Fresh, Healthy, Sweet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502658" y="492175"/>
            <a:ext cx="2196014" cy="116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52" r="13925" b="5930"/>
          <a:stretch/>
        </p:blipFill>
        <p:spPr>
          <a:xfrm rot="2812858">
            <a:off x="8930012" y="1950778"/>
            <a:ext cx="1124704" cy="1102589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82278" flipH="1">
            <a:off x="10194819" y="417214"/>
            <a:ext cx="1336633" cy="167734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0774" y="1908920"/>
            <a:ext cx="2324971" cy="13804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2" b="9463"/>
          <a:stretch/>
        </p:blipFill>
        <p:spPr>
          <a:xfrm>
            <a:off x="317063" y="181360"/>
            <a:ext cx="2194560" cy="16058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1428" y="5108983"/>
            <a:ext cx="1004443" cy="145439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1571" y="2770217"/>
            <a:ext cx="1376107" cy="1268598"/>
          </a:xfrm>
          <a:prstGeom prst="rect">
            <a:avLst/>
          </a:prstGeom>
        </p:spPr>
      </p:pic>
      <p:pic>
        <p:nvPicPr>
          <p:cNvPr id="8" name="Picture 2" descr="Pear, Food, Fruit, Green, Juicy, Yellow, Diet, Fresh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54547" y="3263370"/>
            <a:ext cx="1338552" cy="200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Apple, Red, Fruit, Healthy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6875" b="94844" l="10866" r="933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4466" y="707876"/>
            <a:ext cx="1720912" cy="173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6821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50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 tmFilter="0, 0; .2, .5; .8, .5; 1, 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500" autoRev="1" fill="hold"/>
                                        <p:tgtEl>
                                          <p:spTgt spid="6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50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50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 tmFilter="0, 0; .2, .5; .8, .5; 1, 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500" autoRev="1" fill="hold"/>
                                        <p:tgtEl>
                                          <p:spTgt spid="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 tmFilter="0, 0; .2, .5; .8, .5; 1, 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500" autoRev="1" fill="hold"/>
                                        <p:tgtEl>
                                          <p:spTgt spid="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Obrázek 4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554827">
            <a:off x="9958402" y="3741172"/>
            <a:ext cx="2336152" cy="2632284"/>
          </a:xfrm>
          <a:prstGeom prst="rect">
            <a:avLst/>
          </a:prstGeom>
        </p:spPr>
      </p:pic>
      <p:pic>
        <p:nvPicPr>
          <p:cNvPr id="1028" name="broskev 1" descr="Peach, Nectarine, Fruit, Orange, Vitamins, Yummy, Juic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426" y="2466078"/>
            <a:ext cx="1054278" cy="1054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323" y="366061"/>
            <a:ext cx="1897260" cy="173717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2571">
            <a:off x="154105" y="5311646"/>
            <a:ext cx="2601396" cy="1370779"/>
          </a:xfrm>
          <a:prstGeom prst="rect">
            <a:avLst/>
          </a:prstGeom>
        </p:spPr>
      </p:pic>
      <p:pic>
        <p:nvPicPr>
          <p:cNvPr id="1026" name="Picture 2" descr="Blueberries, Raspberry, Blackberry, Food, Fruit, Berry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50" t="27235" r="11657" b="5338"/>
          <a:stretch/>
        </p:blipFill>
        <p:spPr bwMode="auto">
          <a:xfrm rot="641960">
            <a:off x="3118090" y="5888115"/>
            <a:ext cx="1073374" cy="838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6" t="5658" r="12099" b="3964"/>
          <a:stretch/>
        </p:blipFill>
        <p:spPr>
          <a:xfrm rot="20735718">
            <a:off x="5595565" y="2082176"/>
            <a:ext cx="889797" cy="1209139"/>
          </a:xfrm>
          <a:prstGeom prst="rect">
            <a:avLst/>
          </a:prstGeom>
        </p:spPr>
      </p:pic>
      <p:pic>
        <p:nvPicPr>
          <p:cNvPr id="1030" name="meloun-stroužek" descr="Cantaloupe, Melon, Fruit, Food, Fresh, Healthy, Swee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16583">
            <a:off x="4595463" y="3976545"/>
            <a:ext cx="2196014" cy="116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52" r="13925" b="5930"/>
          <a:stretch/>
        </p:blipFill>
        <p:spPr>
          <a:xfrm rot="2812858">
            <a:off x="307712" y="2401646"/>
            <a:ext cx="1321576" cy="129559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82278" flipH="1">
            <a:off x="6791570" y="2648955"/>
            <a:ext cx="1336633" cy="167734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7000" y="5386656"/>
            <a:ext cx="2324971" cy="13804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2" b="9463"/>
          <a:stretch/>
        </p:blipFill>
        <p:spPr>
          <a:xfrm>
            <a:off x="7971724" y="5154137"/>
            <a:ext cx="2194560" cy="16058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2612" y="2277013"/>
            <a:ext cx="1147915" cy="16621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8414" y="2216721"/>
            <a:ext cx="1301066" cy="1199420"/>
          </a:xfrm>
          <a:prstGeom prst="rect">
            <a:avLst/>
          </a:prstGeom>
        </p:spPr>
      </p:pic>
      <p:pic>
        <p:nvPicPr>
          <p:cNvPr id="8" name="Picture 2" descr="Pear, Food, Fruit, Green, Juicy, Yellow, Diet, Fresh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966" y="386764"/>
            <a:ext cx="1206401" cy="180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Apple, Red, Fruit, Healthy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6875" b="94844" l="10866" r="933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02051" y="1648524"/>
            <a:ext cx="1720912" cy="173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Orange, Fruit, Citrus, Food, Fresh, Healthy, Diet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0230" y="4174718"/>
            <a:ext cx="1497562" cy="149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citron" descr="Citron, Citrus, Fruits, Food, Lemon, Slice, Vitamin C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0951" y="289076"/>
            <a:ext cx="1619015" cy="170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Gooseberry, Berry, Fruit, Grossularia, Food, Nature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86" y="3995642"/>
            <a:ext cx="1752806" cy="153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omato, Vegetable, Food, Nature, Plant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621" y="640962"/>
            <a:ext cx="1325717" cy="150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g, Fruit, Ficus, Food, Fresh, Sweet, Healthy, Ripe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6590" y="3840056"/>
            <a:ext cx="1864828" cy="13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8859672" y="183328"/>
            <a:ext cx="1648524" cy="1648524"/>
          </a:xfrm>
          <a:prstGeom prst="ellipse">
            <a:avLst/>
          </a:prstGeom>
          <a:solidFill>
            <a:srgbClr val="00CC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4063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1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1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7" dur="indefinit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8" dur="indefinite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4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9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0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1" dur="indefinite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2" dur="indefinite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Obrázek 4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554827">
            <a:off x="9958402" y="3741172"/>
            <a:ext cx="2336152" cy="2632284"/>
          </a:xfrm>
          <a:prstGeom prst="rect">
            <a:avLst/>
          </a:prstGeom>
        </p:spPr>
      </p:pic>
      <p:pic>
        <p:nvPicPr>
          <p:cNvPr id="1028" name="broskev 1" descr="Peach, Nectarine, Fruit, Orange, Vitamins, Yummy, Juic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7426" y="2466078"/>
            <a:ext cx="1054278" cy="1054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323" y="366061"/>
            <a:ext cx="1897260" cy="1737179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2571">
            <a:off x="154105" y="5311646"/>
            <a:ext cx="2601396" cy="1370779"/>
          </a:xfrm>
          <a:prstGeom prst="rect">
            <a:avLst/>
          </a:prstGeom>
        </p:spPr>
      </p:pic>
      <p:pic>
        <p:nvPicPr>
          <p:cNvPr id="1026" name="Picture 2" descr="Blueberries, Raspberry, Blackberry, Food, Fruit, Berry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850" t="27235" r="11657" b="5338"/>
          <a:stretch/>
        </p:blipFill>
        <p:spPr bwMode="auto">
          <a:xfrm rot="641960">
            <a:off x="3118090" y="5888115"/>
            <a:ext cx="1073374" cy="838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206" t="5658" r="12099" b="3964"/>
          <a:stretch/>
        </p:blipFill>
        <p:spPr>
          <a:xfrm rot="20735718">
            <a:off x="5595565" y="2082176"/>
            <a:ext cx="889797" cy="1209139"/>
          </a:xfrm>
          <a:prstGeom prst="rect">
            <a:avLst/>
          </a:prstGeom>
        </p:spPr>
      </p:pic>
      <p:pic>
        <p:nvPicPr>
          <p:cNvPr id="1030" name="meloun-stroužek" descr="Cantaloupe, Melon, Fruit, Food, Fresh, Healthy, Swee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216583">
            <a:off x="4595463" y="3976545"/>
            <a:ext cx="2196014" cy="116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Obrázek 4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252" r="13925" b="5930"/>
          <a:stretch/>
        </p:blipFill>
        <p:spPr>
          <a:xfrm rot="2812858">
            <a:off x="307712" y="2401646"/>
            <a:ext cx="1321576" cy="1295590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282278" flipH="1">
            <a:off x="6791570" y="2648955"/>
            <a:ext cx="1336633" cy="167734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7000" y="5386656"/>
            <a:ext cx="2324971" cy="138045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42" b="9463"/>
          <a:stretch/>
        </p:blipFill>
        <p:spPr>
          <a:xfrm>
            <a:off x="7971724" y="5154137"/>
            <a:ext cx="2194560" cy="16058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2612" y="2277013"/>
            <a:ext cx="1147915" cy="16621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8414" y="2216721"/>
            <a:ext cx="1301066" cy="1199420"/>
          </a:xfrm>
          <a:prstGeom prst="rect">
            <a:avLst/>
          </a:prstGeom>
        </p:spPr>
      </p:pic>
      <p:pic>
        <p:nvPicPr>
          <p:cNvPr id="8" name="Picture 2" descr="Pear, Food, Fruit, Green, Juicy, Yellow, Diet, Fresh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966" y="386764"/>
            <a:ext cx="1206401" cy="180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Apple, Red, Fruit, Healthy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6875" b="94844" l="10866" r="933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66284" y="1236008"/>
            <a:ext cx="1720912" cy="173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Orange, Fruit, Citrus, Food, Fresh, Healthy, Diet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0230" y="4174718"/>
            <a:ext cx="1497562" cy="149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itron, Citrus, Fruits, Food, Lemon, Slice, Vitamin C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9498" y="279622"/>
            <a:ext cx="1619015" cy="170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Gooseberry, Berry, Fruit, Grossularia, Food, Nature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86" y="3995642"/>
            <a:ext cx="1752806" cy="153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omato, Vegetable, Food, Nature, Plant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621" y="640962"/>
            <a:ext cx="1325717" cy="150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g, Fruit, Ficus, Food, Fresh, Sweet, Healthy, Ripe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6590" y="3840056"/>
            <a:ext cx="1864828" cy="13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ál 22"/>
          <p:cNvSpPr/>
          <p:nvPr/>
        </p:nvSpPr>
        <p:spPr>
          <a:xfrm>
            <a:off x="8859672" y="183328"/>
            <a:ext cx="1648524" cy="1648524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4356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8" dur="indefinite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9" dur="indefinite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0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1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2" dur="indefinite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3" dur="indefinite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7090" y="115184"/>
            <a:ext cx="3196968" cy="253759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2384" y="485443"/>
            <a:ext cx="2949811" cy="30999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725808">
            <a:off x="4273035" y="4306829"/>
            <a:ext cx="2907869" cy="21082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4152" y="2652777"/>
            <a:ext cx="2974114" cy="32988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8829" y="3032868"/>
            <a:ext cx="1824370" cy="36487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98543" y="3973318"/>
            <a:ext cx="2919663" cy="23311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98515" y="139800"/>
            <a:ext cx="1919691" cy="28178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791" y="3374508"/>
            <a:ext cx="1877947" cy="34339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45" y="34762"/>
            <a:ext cx="2671796" cy="333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(konkrétní předměty/ pomůcky)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prvním snímku si děti prohlédnou obličej poskládaný z několika druhů ovoce. Na dalším snímku se snaží určit, které ovoce na předchozím obrázku </a:t>
            </a:r>
            <a:r>
              <a:rPr lang="cs-CZ" dirty="0" smtClean="0"/>
              <a:t>bylo nebo nebylo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dalších snímcích děti třídí ovoce podle barvy (zelené/ červené)</a:t>
            </a:r>
          </a:p>
          <a:p>
            <a:r>
              <a:rPr lang="cs-CZ" dirty="0" smtClean="0"/>
              <a:t>Pracovní list – omalovánky lze vybarvovat podle stejných kritérií. Jako první vybarví děti ovoce, které se na prvním snímku objevilo. Po kontrole děti </a:t>
            </a:r>
            <a:r>
              <a:rPr lang="cs-CZ" dirty="0" err="1" smtClean="0"/>
              <a:t>dovybarví</a:t>
            </a:r>
            <a:r>
              <a:rPr lang="cs-CZ" dirty="0" smtClean="0"/>
              <a:t> všechno ostatní.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procvičí postřeh a znalosti o ovoci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snímek je bez animací. </a:t>
            </a:r>
          </a:p>
          <a:p>
            <a:r>
              <a:rPr lang="cs-CZ" dirty="0" smtClean="0"/>
              <a:t>Na dalším snímku děti určují to, co na předchozím snímku bylo. Správná odpověď se při dotyku zvětší, špatná odpověď odskáče a zmizí.</a:t>
            </a:r>
          </a:p>
          <a:p>
            <a:r>
              <a:rPr lang="cs-CZ" dirty="0" smtClean="0"/>
              <a:t>Na snímcích, kde děti třídí ovoce podle barev se správná odpověď po dotyku zvětší, špatná zesvětlá. Sporná odpověď se zahoupe.</a:t>
            </a:r>
          </a:p>
          <a:p>
            <a:r>
              <a:rPr lang="cs-CZ" dirty="0" smtClean="0"/>
              <a:t>PL je určený k tisku, při prezentaci se nezobrazuje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tvořivost, vynalézavost, fantazie; 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navrhnout varianty řešení, třídit předměty dle kritéria,…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339</Words>
  <Application>Microsoft Office PowerPoint</Application>
  <PresentationFormat>Vlastní</PresentationFormat>
  <Paragraphs>41</Paragraphs>
  <Slides>12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OVOCE A BARVY</vt:lpstr>
      <vt:lpstr>Snímek 2</vt:lpstr>
      <vt:lpstr>Snímek 3</vt:lpstr>
      <vt:lpstr>Snímek 4</vt:lpstr>
      <vt:lpstr>Snímek 5</vt:lpstr>
      <vt:lpstr>Snímek 6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2015-04-13T20:16:45Z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