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6"/>
  </p:notesMasterIdLst>
  <p:handoutMasterIdLst>
    <p:handoutMasterId r:id="rId27"/>
  </p:handoutMasterIdLst>
  <p:sldIdLst>
    <p:sldId id="272" r:id="rId3"/>
    <p:sldId id="273" r:id="rId4"/>
    <p:sldId id="290" r:id="rId5"/>
    <p:sldId id="282" r:id="rId6"/>
    <p:sldId id="291" r:id="rId7"/>
    <p:sldId id="283" r:id="rId8"/>
    <p:sldId id="292" r:id="rId9"/>
    <p:sldId id="284" r:id="rId10"/>
    <p:sldId id="293" r:id="rId11"/>
    <p:sldId id="285" r:id="rId12"/>
    <p:sldId id="294" r:id="rId13"/>
    <p:sldId id="286" r:id="rId14"/>
    <p:sldId id="295" r:id="rId15"/>
    <p:sldId id="287" r:id="rId16"/>
    <p:sldId id="296" r:id="rId17"/>
    <p:sldId id="289" r:id="rId18"/>
    <p:sldId id="297" r:id="rId19"/>
    <p:sldId id="275" r:id="rId20"/>
    <p:sldId id="277" r:id="rId21"/>
    <p:sldId id="276" r:id="rId22"/>
    <p:sldId id="278" r:id="rId23"/>
    <p:sldId id="280" r:id="rId24"/>
    <p:sldId id="28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90"/>
            <p14:sldId id="282"/>
            <p14:sldId id="291"/>
            <p14:sldId id="283"/>
            <p14:sldId id="292"/>
            <p14:sldId id="284"/>
            <p14:sldId id="293"/>
            <p14:sldId id="285"/>
            <p14:sldId id="294"/>
            <p14:sldId id="286"/>
            <p14:sldId id="295"/>
            <p14:sldId id="287"/>
            <p14:sldId id="296"/>
            <p14:sldId id="289"/>
            <p14:sldId id="297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14" y="-70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NUL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STAVÍME MĚSTO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00333" y="4383485"/>
            <a:ext cx="1730788" cy="17307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00333" y="2705491"/>
            <a:ext cx="1730788" cy="173078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31121" y="2705491"/>
            <a:ext cx="1730788" cy="1730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7444" b="93820" l="25749" r="86938">
                        <a14:backgroundMark x1="68779" y1="4822" x2="75070" y2="4612"/>
                        <a14:backgroundMark x1="71934" y1="4600" x2="74134" y2="8287"/>
                        <a14:backgroundMark x1="74134" y1="8287" x2="68516" y2="6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525" t="4599" r="20670" b="9233"/>
          <a:stretch/>
        </p:blipFill>
        <p:spPr>
          <a:xfrm>
            <a:off x="3108960" y="134112"/>
            <a:ext cx="4974336" cy="512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03917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30069" y="4595628"/>
            <a:ext cx="1730788" cy="17307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99281" y="2864840"/>
            <a:ext cx="1730788" cy="173078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30069" y="2885550"/>
            <a:ext cx="1730788" cy="173078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30069" y="1154762"/>
            <a:ext cx="1730788" cy="1730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65816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096" b="96533" l="9992" r="706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26108" y="275336"/>
            <a:ext cx="8584692" cy="5723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75734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95470" y="2930080"/>
            <a:ext cx="1730788" cy="17307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6047" y="4660868"/>
            <a:ext cx="1730788" cy="17307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74657" y="2930080"/>
            <a:ext cx="1730788" cy="173078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6047" y="2930080"/>
            <a:ext cx="1730788" cy="173078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6047" y="1199292"/>
            <a:ext cx="1730788" cy="1730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01418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786" b="94799" l="23121" r="690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31264" y="0"/>
            <a:ext cx="9279636" cy="618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02669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95470" y="2930080"/>
            <a:ext cx="1730788" cy="17307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56953" y="4616338"/>
            <a:ext cx="1730788" cy="173078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6047" y="2930080"/>
            <a:ext cx="1730788" cy="17307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74657" y="2952345"/>
            <a:ext cx="1730788" cy="17307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06494" y="1243822"/>
            <a:ext cx="1730788" cy="173078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51966" y="1243822"/>
            <a:ext cx="1730788" cy="1730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62890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371" b="98874" l="32583" r="74879">
                        <a14:backgroundMark x1="36003" y1="24211" x2="40669" y2="23406"/>
                        <a14:backgroundMark x1="40669" y1="23406" x2="41701" y2="37028"/>
                        <a14:backgroundMark x1="36375" y1="24211" x2="37283" y2="41858"/>
                        <a14:backgroundMark x1="37448" y1="41858" x2="42073" y2="36594"/>
                        <a14:backgroundMark x1="40669" y1="23591" x2="41701" y2="23777"/>
                        <a14:backgroundMark x1="41701" y1="23777" x2="42073" y2="28669"/>
                        <a14:backgroundMark x1="41329" y1="22848" x2="42073" y2="23034"/>
                        <a14:backgroundMark x1="41701" y1="23591" x2="42609" y2="37214"/>
                        <a14:backgroundMark x1="42609" y1="37214" x2="40132" y2="38390"/>
                        <a14:backgroundMark x1="41949" y1="22415" x2="48679" y2="22043"/>
                        <a14:backgroundMark x1="48679" y1="22043" x2="42238" y2="230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41120" y="115824"/>
            <a:ext cx="9413748" cy="6275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70713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95470" y="2930080"/>
            <a:ext cx="1730788" cy="17307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84446" y="4616338"/>
            <a:ext cx="1730788" cy="17307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76624" y="2921650"/>
            <a:ext cx="1730788" cy="173078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6047" y="2930080"/>
            <a:ext cx="1730788" cy="17307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74657" y="2952345"/>
            <a:ext cx="1730788" cy="17307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06494" y="1243822"/>
            <a:ext cx="1730788" cy="173078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6047" y="1243822"/>
            <a:ext cx="1730788" cy="1730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51639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845" b="96966" l="21140" r="661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0660" y="-382016"/>
            <a:ext cx="9060180" cy="604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94734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95470" y="2930080"/>
            <a:ext cx="1730788" cy="17307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51966" y="4616338"/>
            <a:ext cx="1730788" cy="17307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21271" y="4616338"/>
            <a:ext cx="1730788" cy="173078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6047" y="2930080"/>
            <a:ext cx="1730788" cy="17307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74657" y="2952345"/>
            <a:ext cx="1730788" cy="17307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06494" y="1243822"/>
            <a:ext cx="1730788" cy="173078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67884" y="1235392"/>
            <a:ext cx="1730788" cy="173078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85681" y="2918948"/>
            <a:ext cx="1730788" cy="1730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03532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211" b="99690" l="19860" r="734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232" y="-207264"/>
            <a:ext cx="9279636" cy="618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99874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95470" y="2930080"/>
            <a:ext cx="1730788" cy="17307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84446" y="4616338"/>
            <a:ext cx="1730788" cy="17307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76624" y="2921650"/>
            <a:ext cx="1730788" cy="173078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6047" y="2930080"/>
            <a:ext cx="1730788" cy="17307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74657" y="2952345"/>
            <a:ext cx="1730788" cy="17307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06494" y="1243822"/>
            <a:ext cx="1730788" cy="173078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66742" y="1221557"/>
            <a:ext cx="1730788" cy="173078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65917" y="2930080"/>
            <a:ext cx="1730788" cy="17307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65917" y="4616338"/>
            <a:ext cx="1730788" cy="1730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10498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86" b="93251" l="9992" r="89967">
                        <a14:backgroundMark x1="19694" y1="12817" x2="20355" y2="6068"/>
                        <a14:backgroundMark x1="18993" y1="13870" x2="20066" y2="310"/>
                        <a14:backgroundMark x1="24484" y1="12446" x2="26053" y2="62"/>
                        <a14:backgroundMark x1="31916" y1="32384" x2="31379" y2="8235"/>
                        <a14:backgroundMark x1="35095" y1="32384" x2="34682" y2="9040"/>
                        <a14:backgroundMark x1="37366" y1="32198" x2="37366" y2="72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40992" y="592328"/>
            <a:ext cx="9169908" cy="6113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48570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95470" y="2930080"/>
            <a:ext cx="1730788" cy="17307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81612" y="4616338"/>
            <a:ext cx="1730788" cy="17307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76624" y="2921650"/>
            <a:ext cx="1730788" cy="173078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6047" y="2930080"/>
            <a:ext cx="1730788" cy="17307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74657" y="2952345"/>
            <a:ext cx="1730788" cy="17307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06494" y="1243822"/>
            <a:ext cx="1730788" cy="173078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66742" y="1221557"/>
            <a:ext cx="1730788" cy="173078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85681" y="2974610"/>
            <a:ext cx="1730788" cy="17307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1153" y="4616338"/>
            <a:ext cx="1730788" cy="173078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7872" y="4649736"/>
            <a:ext cx="1730788" cy="1730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0334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969" b="93622" l="9992" r="899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0626" y="0"/>
            <a:ext cx="10058400" cy="6705600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4513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 a zvuků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r>
              <a:rPr lang="cs-CZ" dirty="0" smtClean="0"/>
              <a:t>Fotografie z archivu autorky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(umělohmotné nebo dřevěné kostky)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b="1" dirty="0" smtClean="0"/>
              <a:t>Integrovaný blok: NAŠE VESNICE</a:t>
            </a:r>
          </a:p>
          <a:p>
            <a:r>
              <a:rPr lang="cs-CZ" sz="1600" dirty="0" smtClean="0"/>
              <a:t>Prezentace v PowerPointu obsahuje 16 snímků, kdy první snímek znázorňuje grafické zadání úkolu-stavby a následující znázorňuje správné řešení</a:t>
            </a:r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r>
              <a:rPr lang="cs-CZ" sz="1600" dirty="0" smtClean="0"/>
              <a:t>Dítě vede k řešení jednoduchého hlavolamu</a:t>
            </a:r>
          </a:p>
          <a:p>
            <a:r>
              <a:rPr lang="cs-CZ" sz="1600" dirty="0" smtClean="0"/>
              <a:t>Dítě staví podle plánku</a:t>
            </a:r>
          </a:p>
          <a:p>
            <a:r>
              <a:rPr lang="cs-CZ" sz="1600" dirty="0" smtClean="0"/>
              <a:t>U dítěte se podporuje manuální schopnost</a:t>
            </a:r>
          </a:p>
          <a:p>
            <a:r>
              <a:rPr lang="cs-CZ" sz="1600" dirty="0" smtClean="0"/>
              <a:t>Při práci ve dvojici podporujeme schopnost kooperace s druhým</a:t>
            </a:r>
          </a:p>
          <a:p>
            <a:endParaRPr lang="cs-CZ" sz="1600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osmi snímcích je znázorněno grafické </a:t>
            </a:r>
            <a:r>
              <a:rPr lang="cs-CZ" dirty="0"/>
              <a:t>zadání </a:t>
            </a:r>
            <a:r>
              <a:rPr lang="cs-CZ" dirty="0" smtClean="0"/>
              <a:t>úkolu - stavby </a:t>
            </a:r>
            <a:r>
              <a:rPr lang="cs-CZ" dirty="0"/>
              <a:t>a </a:t>
            </a:r>
            <a:r>
              <a:rPr lang="cs-CZ" dirty="0" smtClean="0"/>
              <a:t>děti mají za úkol podle plánku postavit „město“. Pokud stavbu považují za postavenou, vždy následuje vizuální kontrola na následujícím snímku (správné řešení).</a:t>
            </a:r>
          </a:p>
          <a:p>
            <a:r>
              <a:rPr lang="cs-CZ" dirty="0" smtClean="0"/>
              <a:t>Stavby jsou v pořadí od nejjednodušší po nejobtížnější</a:t>
            </a:r>
            <a:endParaRPr lang="cs-CZ" dirty="0"/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Název</a:t>
            </a:r>
            <a:r>
              <a:rPr lang="cs-CZ" b="1" dirty="0"/>
              <a:t> </a:t>
            </a:r>
            <a:r>
              <a:rPr lang="cs-CZ" b="1" dirty="0" smtClean="0"/>
              <a:t>DÍTĚ A JEHO PSYCHIKA (PSYCHOLOGICKÁ)</a:t>
            </a:r>
          </a:p>
          <a:p>
            <a:r>
              <a:rPr lang="cs-CZ" dirty="0"/>
              <a:t>Název </a:t>
            </a:r>
            <a:r>
              <a:rPr lang="cs-CZ" dirty="0" smtClean="0"/>
              <a:t> podoblasti </a:t>
            </a:r>
            <a:r>
              <a:rPr lang="cs-CZ" b="1" dirty="0" smtClean="0"/>
              <a:t>POZNÁVACÍ SCHOPNOSTI A FUNKCE, PŘEDSTAVIVOST, FANTAZIE, MYŠLENKOVÉ OPERACE </a:t>
            </a:r>
            <a:r>
              <a:rPr lang="cs-CZ" dirty="0" smtClean="0"/>
              <a:t>– </a:t>
            </a:r>
            <a:r>
              <a:rPr lang="cs-CZ" b="1" u="sng" dirty="0" smtClean="0"/>
              <a:t>základní </a:t>
            </a:r>
            <a:r>
              <a:rPr lang="cs-CZ" b="1" u="sng" dirty="0" err="1" smtClean="0"/>
              <a:t>předmatematické</a:t>
            </a:r>
            <a:r>
              <a:rPr lang="cs-CZ" b="1" u="sng" dirty="0" smtClean="0"/>
              <a:t> představy, početní a číselné pojmy a operace</a:t>
            </a:r>
            <a:endParaRPr lang="cs-CZ" u="sng" dirty="0" smtClean="0"/>
          </a:p>
          <a:p>
            <a:r>
              <a:rPr lang="cs-CZ" b="1" dirty="0" smtClean="0"/>
              <a:t>Dosažené konkretizované výstupy  </a:t>
            </a:r>
            <a:r>
              <a:rPr lang="cs-CZ" dirty="0" smtClean="0"/>
              <a:t>- Samostatné řešení jednoduchého problému; Plnění činnosti podle instrukce; Stavby podle zadání; Rozumět a používat základní pojmy označující velikost (vysoký/ nízký/ stejný); porovnat, rozumět, že 5 je více než 4 apod.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266</Words>
  <Application>Microsoft Office PowerPoint</Application>
  <PresentationFormat>Vlastní</PresentationFormat>
  <Paragraphs>58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Sheer Green 16x9</vt:lpstr>
      <vt:lpstr>STAVÍME MĚSTO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Použité zdroje obrázků a zvuků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2015-04-13T20:19:13Z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