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776" r:id="rId2"/>
  </p:sldMasterIdLst>
  <p:notesMasterIdLst>
    <p:notesMasterId r:id="rId13"/>
  </p:notesMasterIdLst>
  <p:handoutMasterIdLst>
    <p:handoutMasterId r:id="rId14"/>
  </p:handoutMasterIdLst>
  <p:sldIdLst>
    <p:sldId id="272" r:id="rId3"/>
    <p:sldId id="273" r:id="rId4"/>
    <p:sldId id="283" r:id="rId5"/>
    <p:sldId id="282" r:id="rId6"/>
    <p:sldId id="275" r:id="rId7"/>
    <p:sldId id="277" r:id="rId8"/>
    <p:sldId id="276" r:id="rId9"/>
    <p:sldId id="278" r:id="rId10"/>
    <p:sldId id="280" r:id="rId11"/>
    <p:sldId id="281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 xmlns="">
        <p14:section name="Výchozí oddíl" id="{425EB4FB-E821-4B32-8ECA-EFEAA5D3F6A1}">
          <p14:sldIdLst>
            <p14:sldId id="272"/>
          </p14:sldIdLst>
        </p14:section>
        <p14:section name="obsah prezentace" id="{B6707796-E6B6-457E-A385-D5A3BB8693D5}">
          <p14:sldIdLst>
            <p14:sldId id="273"/>
            <p14:sldId id="283"/>
            <p14:sldId id="282"/>
          </p14:sldIdLst>
        </p14:section>
        <p14:section name="popisy" id="{4491A3A5-2D98-4803-9565-90AB9C3B3DA8}">
          <p14:sldIdLst>
            <p14:sldId id="275"/>
            <p14:sldId id="277"/>
            <p14:sldId id="276"/>
            <p14:sldId id="278"/>
            <p14:sldId id="280"/>
            <p14:sldId id="281"/>
          </p14:sldIdLst>
        </p14:section>
      </p14:sectionLst>
    </p:ex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4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77F45A"/>
    <a:srgbClr val="F79109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8948" autoAdjust="0"/>
    <p:restoredTop sz="94660"/>
  </p:normalViewPr>
  <p:slideViewPr>
    <p:cSldViewPr snapToGrid="0">
      <p:cViewPr varScale="1">
        <p:scale>
          <a:sx n="85" d="100"/>
          <a:sy n="85" d="100"/>
        </p:scale>
        <p:origin x="-72" y="-480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18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viewProps" Target="viewProps.xml"/><Relationship Id="rId2" Type="http://schemas.openxmlformats.org/officeDocument/2006/relationships/slideMaster" Target="slideMasters/slideMaster1.xml"/><Relationship Id="rId16" Type="http://schemas.openxmlformats.org/officeDocument/2006/relationships/presProps" Target="presProp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commentAuthors" Target="commentAuthors.xml"/><Relationship Id="rId10" Type="http://schemas.openxmlformats.org/officeDocument/2006/relationships/slide" Target="slides/slide8.xml"/><Relationship Id="rId19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13.4.2015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sp>
          <p:nvSpPr>
            <p:cNvPr id="15" name="Freeform 14"/>
            <p:cNvSpPr/>
            <p:nvPr/>
          </p:nvSpPr>
          <p:spPr>
            <a:xfrm>
              <a:off x="0" y="-7862"/>
              <a:ext cx="863600" cy="5698067"/>
            </a:xfrm>
            <a:custGeom>
              <a:avLst/>
              <a:gdLst/>
              <a:ahLst/>
              <a:cxnLst/>
              <a:rect l="l" t="t" r="r" b="b"/>
              <a:pathLst>
                <a:path w="863600" h="5698067">
                  <a:moveTo>
                    <a:pt x="0" y="8467"/>
                  </a:moveTo>
                  <a:lnTo>
                    <a:pt x="863600" y="0"/>
                  </a:lnTo>
                  <a:lnTo>
                    <a:pt x="863600" y="16934"/>
                  </a:lnTo>
                  <a:lnTo>
                    <a:pt x="0" y="5698067"/>
                  </a:lnTo>
                  <a:lnTo>
                    <a:pt x="0" y="8467"/>
                  </a:lnTo>
                  <a:close/>
                </a:path>
              </a:pathLst>
            </a:cu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cxnSp>
          <p:nvCxnSpPr>
            <p:cNvPr id="19" name="Straight Connector 18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1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Isosceles Triangle 22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smtClean="0"/>
              <a:pPr/>
              <a:t>4/13/2015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smtClean="0"/>
              <a:pPr/>
              <a:t>‹#›</a:t>
            </a:fld>
            <a:endParaRPr lang="en-US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8" name="Obrázek 2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81363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1907095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4246441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665317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2936026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14863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8017705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32795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0509296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7110423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77010593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80571189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 s citac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2312272841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ravda nebo neprav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8837415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46390146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948335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1_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gif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accent1">
                  <a:alpha val="70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75000"/>
                <a:alpha val="5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2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lumMod val="75000"/>
                <a:alpha val="66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18" name="Obrázek 17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29" name="Obrázek 28"/>
          <p:cNvPicPr>
            <a:picLocks noChangeAspect="1"/>
          </p:cNvPicPr>
          <p:nvPr userDrawn="1"/>
        </p:nvPicPr>
        <p:blipFill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46768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  <p:sldLayoutId id="2147483788" r:id="rId12"/>
    <p:sldLayoutId id="2147483789" r:id="rId13"/>
    <p:sldLayoutId id="2147483790" r:id="rId14"/>
    <p:sldLayoutId id="2147483791" r:id="rId15"/>
    <p:sldLayoutId id="2147483792" r:id="rId16"/>
    <p:sldLayoutId id="2147483649" r:id="rId17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 xmlns="">
        <p15:guide id="1" pos="3840">
          <p15:clr>
            <a:srgbClr val="F26B43"/>
          </p15:clr>
        </p15:guide>
        <p15:guide id="2" orient="horz" pos="216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13" Type="http://schemas.openxmlformats.org/officeDocument/2006/relationships/image" Target="../media/image15.wmf"/><Relationship Id="rId3" Type="http://schemas.openxmlformats.org/officeDocument/2006/relationships/image" Target="../media/image5.png"/><Relationship Id="rId7" Type="http://schemas.openxmlformats.org/officeDocument/2006/relationships/image" Target="../media/image9.wmf"/><Relationship Id="rId12" Type="http://schemas.openxmlformats.org/officeDocument/2006/relationships/image" Target="../media/image14.pn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wmf"/><Relationship Id="rId11" Type="http://schemas.openxmlformats.org/officeDocument/2006/relationships/image" Target="../media/image13.wmf"/><Relationship Id="rId5" Type="http://schemas.openxmlformats.org/officeDocument/2006/relationships/image" Target="../media/image7.wmf"/><Relationship Id="rId10" Type="http://schemas.openxmlformats.org/officeDocument/2006/relationships/image" Target="../media/image12.wmf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wmf"/><Relationship Id="rId13" Type="http://schemas.openxmlformats.org/officeDocument/2006/relationships/image" Target="../media/image26.png"/><Relationship Id="rId3" Type="http://schemas.openxmlformats.org/officeDocument/2006/relationships/image" Target="../media/image16.png"/><Relationship Id="rId7" Type="http://schemas.openxmlformats.org/officeDocument/2006/relationships/image" Target="../media/image20.wmf"/><Relationship Id="rId12" Type="http://schemas.openxmlformats.org/officeDocument/2006/relationships/image" Target="../media/image25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9.wmf"/><Relationship Id="rId11" Type="http://schemas.openxmlformats.org/officeDocument/2006/relationships/image" Target="../media/image24.wmf"/><Relationship Id="rId5" Type="http://schemas.openxmlformats.org/officeDocument/2006/relationships/image" Target="../media/image18.wmf"/><Relationship Id="rId10" Type="http://schemas.openxmlformats.org/officeDocument/2006/relationships/image" Target="../media/image23.wmf"/><Relationship Id="rId4" Type="http://schemas.openxmlformats.org/officeDocument/2006/relationships/image" Target="../media/image17.wmf"/><Relationship Id="rId9" Type="http://schemas.openxmlformats.org/officeDocument/2006/relationships/image" Target="../media/image22.wmf"/><Relationship Id="rId1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image" Target="../media/image35.png"/><Relationship Id="rId18" Type="http://schemas.openxmlformats.org/officeDocument/2006/relationships/image" Target="../media/image39.png"/><Relationship Id="rId3" Type="http://schemas.openxmlformats.org/officeDocument/2006/relationships/image" Target="../media/image27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17" Type="http://schemas.openxmlformats.org/officeDocument/2006/relationships/image" Target="../media/image38.png"/><Relationship Id="rId2" Type="http://schemas.openxmlformats.org/officeDocument/2006/relationships/image" Target="../media/image4.jpeg"/><Relationship Id="rId16" Type="http://schemas.openxmlformats.org/officeDocument/2006/relationships/image" Target="../media/image37.png"/><Relationship Id="rId20" Type="http://schemas.openxmlformats.org/officeDocument/2006/relationships/image" Target="../media/image41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29.png"/><Relationship Id="rId11" Type="http://schemas.openxmlformats.org/officeDocument/2006/relationships/image" Target="../media/image33.png"/><Relationship Id="rId5" Type="http://schemas.microsoft.com/office/2007/relationships/hdphoto" Target="../media/hdphoto2.wdp"/><Relationship Id="rId15" Type="http://schemas.microsoft.com/office/2007/relationships/hdphoto" Target="../media/hdphoto4.wdp"/><Relationship Id="rId10" Type="http://schemas.openxmlformats.org/officeDocument/2006/relationships/image" Target="../media/image32.png"/><Relationship Id="rId19" Type="http://schemas.openxmlformats.org/officeDocument/2006/relationships/image" Target="../media/image40.png"/><Relationship Id="rId4" Type="http://schemas.openxmlformats.org/officeDocument/2006/relationships/image" Target="../media/image28.png"/><Relationship Id="rId9" Type="http://schemas.microsoft.com/office/2007/relationships/hdphoto" Target="../media/hdphoto3.wdp"/><Relationship Id="rId14" Type="http://schemas.openxmlformats.org/officeDocument/2006/relationships/image" Target="../media/image3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ectorizeimages.com/" TargetMode="External"/><Relationship Id="rId2" Type="http://schemas.openxmlformats.org/officeDocument/2006/relationships/hyperlink" Target="http://www.pixabay.com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595967" y="1651000"/>
            <a:ext cx="7766936" cy="888536"/>
          </a:xfrm>
        </p:spPr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</a:rPr>
              <a:t>TŘÍDÍM, TŘÍDÍM…</a:t>
            </a:r>
            <a:endParaRPr lang="cs-CZ" sz="6000" i="0" dirty="0">
              <a:solidFill>
                <a:srgbClr val="624D38">
                  <a:lumMod val="75000"/>
                </a:srgb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07067" y="2880550"/>
            <a:ext cx="7766936" cy="1096899"/>
          </a:xfrm>
        </p:spPr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tx1"/>
                </a:solidFill>
              </a:rPr>
              <a:t>…hmatám, hmatám … materiál</a:t>
            </a:r>
            <a:endParaRPr lang="cs-CZ" sz="2400" b="0" i="0" baseline="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73116" t="26838" r="6594" b="29572"/>
          <a:stretch/>
        </p:blipFill>
        <p:spPr>
          <a:xfrm>
            <a:off x="269865" y="281711"/>
            <a:ext cx="1394059" cy="2249905"/>
          </a:xfrm>
          <a:prstGeom prst="rect">
            <a:avLst/>
          </a:prstGeom>
        </p:spPr>
      </p:pic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41034" y="167996"/>
            <a:ext cx="4354966" cy="5987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B050"/>
                </a:solidFill>
              </a:rPr>
              <a:t>CO DO NÍ PATŘÍ?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668669" y="393951"/>
            <a:ext cx="605333" cy="2050085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38733" y="3643008"/>
            <a:ext cx="804774" cy="19572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791265" y="1754109"/>
            <a:ext cx="1291628" cy="1674891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76446" y="1519163"/>
            <a:ext cx="1913839" cy="1180490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/>
        </p:blipFill>
        <p:spPr>
          <a:xfrm>
            <a:off x="9889768" y="4189292"/>
            <a:ext cx="2040975" cy="2347121"/>
          </a:xfrm>
          <a:prstGeom prst="rect">
            <a:avLst/>
          </a:prstGeom>
          <a:noFill/>
          <a:ln>
            <a:noFill/>
          </a:ln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062501" y="3351140"/>
            <a:ext cx="1375657" cy="134373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820578" y="3242336"/>
            <a:ext cx="1097939" cy="1893912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86553" y="1136444"/>
            <a:ext cx="1882750" cy="1307592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2" cstate="print"/>
          <a:stretch>
            <a:fillRect/>
          </a:stretch>
        </p:blipFill>
        <p:spPr>
          <a:xfrm>
            <a:off x="7422830" y="3698153"/>
            <a:ext cx="1914286" cy="143809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66865" y="1650479"/>
            <a:ext cx="1763878" cy="10661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5E-6 1.11111E-6 L -0.19649 -0.1166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9831" y="-583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3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4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5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6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7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2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9" fill="hold">
                      <p:stCondLst>
                        <p:cond delay="0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16667E-6 -2.59259E-6 L -0.03295 -0.4919 " pathEditMode="relative" rAng="0" ptsTypes="AA">
                                      <p:cBhvr>
                                        <p:cTn id="3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" y="-246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2000"/>
                            </p:stCondLst>
                            <p:childTnLst>
                              <p:par>
                                <p:cTn id="3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seq concurrent="1" nextAc="seek">
              <p:cTn id="36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7" fill="hold">
                      <p:stCondLst>
                        <p:cond delay="0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58333E-6 -4.07407E-6 L -0.39466 -0.41041 " pathEditMode="relative" rAng="0" ptsTypes="AA">
                                      <p:cBhvr>
                                        <p:cTn id="40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9740" y="-2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2000"/>
                            </p:stCondLst>
                            <p:childTnLst>
                              <p:par>
                                <p:cTn id="4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2.22222E-6 L -0.5319 -0.16528 " pathEditMode="relative" rAng="0" ptsTypes="AA">
                                      <p:cBhvr>
                                        <p:cTn id="48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02" y="-82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2000"/>
                            </p:stCondLst>
                            <p:childTnLst>
                              <p:par>
                                <p:cTn id="5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6 -4.44444E-6 L -0.653 -0.02893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656" y="-145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66667E-6 -4.44444E-6 L -0.80547 -0.60578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40273" y="-3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2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3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4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5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6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1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2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3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4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5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41034" y="167996"/>
            <a:ext cx="4354966" cy="598744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CO DO NÍ PATŘÍ?</a:t>
            </a:r>
            <a:endParaRPr lang="cs-CZ" b="1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171" t="26838" r="74539" b="29572"/>
          <a:stretch/>
        </p:blipFill>
        <p:spPr>
          <a:xfrm>
            <a:off x="269865" y="281711"/>
            <a:ext cx="1394059" cy="2249905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195841" y="901815"/>
            <a:ext cx="1797710" cy="1440180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584875" y="167996"/>
            <a:ext cx="1640434" cy="1898294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8765" y="4147580"/>
            <a:ext cx="1857375" cy="1790700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563592" y="2653541"/>
            <a:ext cx="1841500" cy="1606550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620080" y="1638357"/>
            <a:ext cx="1797710" cy="1454810"/>
          </a:xfrm>
          <a:prstGeom prst="rect">
            <a:avLst/>
          </a:prstGeom>
        </p:spPr>
      </p:pic>
      <p:pic>
        <p:nvPicPr>
          <p:cNvPr id="22" name="Obrázek 21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494547" y="2972216"/>
            <a:ext cx="1576426" cy="1792222"/>
          </a:xfrm>
          <a:prstGeom prst="rect">
            <a:avLst/>
          </a:prstGeom>
        </p:spPr>
      </p:pic>
      <p:pic>
        <p:nvPicPr>
          <p:cNvPr id="25" name="Obrázek 24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91852" y="3558808"/>
            <a:ext cx="1474206" cy="1610008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745806" y="3630102"/>
            <a:ext cx="1275003" cy="2411260"/>
          </a:xfrm>
          <a:prstGeom prst="rect">
            <a:avLst/>
          </a:prstGeom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17374" y="650934"/>
            <a:ext cx="1773936" cy="1827886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13" cstate="print">
            <a:extLst>
              <a:ext uri="{BEBA8EAE-BF5A-486C-A8C5-ECC9F3942E4B}">
                <a14:imgProps xmlns:a14="http://schemas.microsoft.com/office/drawing/2010/main" xmlns="">
                  <a14:imgLayer r:embed="rId14">
                    <a14:imgEffect>
                      <a14:backgroundRemoval t="5337" b="92416" l="4288" r="96491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18547035">
            <a:off x="78924" y="445665"/>
            <a:ext cx="2133600" cy="14782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752667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4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95833E-6 -2.59259E-6 L -0.17396 -0.03865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8698" y="-194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375E-6 -2.59259E-6 L -0.03307 -0.44791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54" y="-224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8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" fill="hold">
                      <p:stCondLst>
                        <p:cond delay="0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7 3.33333E-6 L -0.15716 -0.53773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7865" y="-2689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125E-6 1.11111E-6 L -0.35338 -0.38009 " pathEditMode="relative" rAng="0" ptsTypes="AA">
                                      <p:cBhvr>
                                        <p:cTn id="30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669" y="-1900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34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5" fill="hold">
                      <p:stCondLst>
                        <p:cond delay="0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29167E-6 3.33333E-6 L -0.53294 -0.32037 " pathEditMode="relative" rAng="0" ptsTypes="AA">
                                      <p:cBhvr>
                                        <p:cTn id="3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654" y="-1601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2000"/>
                            </p:stCondLst>
                            <p:childTnLst>
                              <p:par>
                                <p:cTn id="40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42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3" fill="hold">
                      <p:stCondLst>
                        <p:cond delay="0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2.96296E-6 L -0.6108 0.03449 " pathEditMode="relative" rAng="0" ptsTypes="AA">
                                      <p:cBhvr>
                                        <p:cTn id="46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0547" y="171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2000"/>
                            </p:stCondLst>
                            <p:childTnLst>
                              <p:par>
                                <p:cTn id="4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25E-6 -2.59259E-6 L -0.69219 -0.51504 " pathEditMode="relative" rAng="0" ptsTypes="AA">
                                      <p:cBhvr>
                                        <p:cTn id="5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4609" y="-25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5" fill="hold">
                            <p:stCondLst>
                              <p:cond delay="2000"/>
                            </p:stCondLst>
                            <p:childTnLst>
                              <p:par>
                                <p:cTn id="5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2000"/>
                            </p:stCondLst>
                            <p:childTnLst>
                              <p:par>
                                <p:cTn id="5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2000"/>
                            </p:stCondLst>
                            <p:childTnLst>
                              <p:par>
                                <p:cTn id="62" presetID="42" presetClass="path" presetSubtype="0" accel="50000" decel="50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4.81481E-6 L 0.67552 0.53241 " pathEditMode="relative" rAng="0" ptsTypes="AA">
                                      <p:cBhvr>
                                        <p:cTn id="63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34271" y="2608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4000"/>
                            </p:stCondLst>
                            <p:childTnLst>
                              <p:par>
                                <p:cTn id="65" presetID="32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7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7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7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7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8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8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1">
          <a:blip r:embed="rId2" cstate="print">
            <a:lum/>
          </a:blip>
          <a:srcRect/>
          <a:stretch>
            <a:fillRect t="-9000" b="-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1741034" y="167996"/>
            <a:ext cx="4354966" cy="598744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79109"/>
                </a:solidFill>
              </a:rPr>
              <a:t>CO DO NÍ PATŘÍ?</a:t>
            </a:r>
            <a:endParaRPr lang="cs-CZ" b="1" dirty="0">
              <a:solidFill>
                <a:srgbClr val="F79109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26" name="Obrázek 25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0351" t="26838" r="29359" b="29572"/>
          <a:stretch/>
        </p:blipFill>
        <p:spPr>
          <a:xfrm>
            <a:off x="269865" y="281711"/>
            <a:ext cx="1394059" cy="2249905"/>
          </a:xfrm>
          <a:prstGeom prst="rect">
            <a:avLst/>
          </a:prstGeom>
        </p:spPr>
      </p:pic>
      <p:pic>
        <p:nvPicPr>
          <p:cNvPr id="37" name="Picture 8" descr="Key, Keys, Keychain, Novelty, Metal, Plastic, Black"/>
          <p:cNvPicPr>
            <a:picLocks noChangeAspect="1" noChangeArrowheads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1875" b="87813" l="0" r="100000">
                        <a14:foregroundMark x1="52292" y1="16406" x2="47708" y2="20625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1005" b="10861"/>
          <a:stretch/>
        </p:blipFill>
        <p:spPr bwMode="auto">
          <a:xfrm>
            <a:off x="2090028" y="1487693"/>
            <a:ext cx="1729238" cy="18015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2" descr="Model, Hand, Plastic, Palms, Inside, Green, Fingers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7441" t="4016" r="22756" b="8488"/>
          <a:stretch/>
        </p:blipFill>
        <p:spPr bwMode="auto">
          <a:xfrm rot="377066">
            <a:off x="164734" y="3153932"/>
            <a:ext cx="1777567" cy="171890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6" name="Picture 6" descr="Water, Bottle, Drink, Purity, Mineral, Refreshme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5969" t="11118" r="30474" b="10132"/>
          <a:stretch/>
        </p:blipFill>
        <p:spPr bwMode="auto">
          <a:xfrm>
            <a:off x="2095820" y="3645718"/>
            <a:ext cx="925783" cy="26384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5" name="Picture 4" descr="Watering Can, Casting, Orange, Plastic, Water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21875" b="100000" l="3125" r="98438">
                        <a14:backgroundMark x1="62813" y1="40625" x2="72969" y2="39792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080592" y="3259709"/>
            <a:ext cx="2373626" cy="17802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" name="Picture 20" descr="Dog Whistle, Metal, Iron, Pipe, Acoustics"/>
          <p:cNvPicPr>
            <a:picLocks noChangeAspect="1" noChangeArrowheads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0600" t="11958" r="8035" b="17612"/>
          <a:stretch/>
        </p:blipFill>
        <p:spPr bwMode="auto">
          <a:xfrm>
            <a:off x="4213714" y="384639"/>
            <a:ext cx="2441393" cy="14033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9" name="Picture 2" descr="Dancing Dave Minion, Minion Tim, Despicable Me, Minions"/>
          <p:cNvPicPr>
            <a:picLocks noChangeAspect="1" noChangeArrowheads="1"/>
          </p:cNvPicPr>
          <p:nvPr/>
        </p:nvPicPr>
        <p:blipFill rotWithShape="1"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34" t="4963" r="7409" b="7471"/>
          <a:stretch/>
        </p:blipFill>
        <p:spPr bwMode="auto">
          <a:xfrm>
            <a:off x="4695737" y="1719532"/>
            <a:ext cx="3164206" cy="2075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8" name="Picture 12" descr="Boots, Wellington, Mud, Rubber, Dirt, Isolated, Dirty"/>
          <p:cNvPicPr>
            <a:picLocks noChangeAspect="1" noChangeArrowheads="1"/>
          </p:cNvPicPr>
          <p:nvPr/>
        </p:nvPicPr>
        <p:blipFill rotWithShape="1"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6926" t="10359" r="24194" b="7227"/>
          <a:stretch/>
        </p:blipFill>
        <p:spPr bwMode="auto">
          <a:xfrm>
            <a:off x="5673259" y="4661466"/>
            <a:ext cx="2021127" cy="18697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9" name="Picture 10" descr="Balloons, Colorful, Happy, Party, Celebration"/>
          <p:cNvPicPr>
            <a:picLocks noChangeAspect="1" noChangeArrowheads="1"/>
          </p:cNvPicPr>
          <p:nvPr/>
        </p:nvPicPr>
        <p:blipFill rotWithShape="1">
          <a:blip r:embed="rId1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1103" t="9464" r="55805" b="46058"/>
          <a:stretch/>
        </p:blipFill>
        <p:spPr bwMode="auto">
          <a:xfrm>
            <a:off x="8019334" y="2567232"/>
            <a:ext cx="1468442" cy="18826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2" descr="Cone, Traffic, Construction, Flow, Circulation, Sign"/>
          <p:cNvPicPr>
            <a:picLocks noChangeAspect="1" noChangeArrowheads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5625" b="93906" l="15625" r="83750">
                        <a14:foregroundMark x1="43542" y1="20938" x2="39583" y2="43750"/>
                        <a14:backgroundMark x1="65625" y1="66875" x2="82292" y2="73594"/>
                        <a14:backgroundMark x1="65000" y1="66563" x2="63958" y2="60781"/>
                        <a14:backgroundMark x1="82292" y1="73125" x2="82292" y2="77031"/>
                        <a14:backgroundMark x1="33333" y1="67188" x2="21875" y2="56563"/>
                        <a14:backgroundMark x1="17708" y1="75469" x2="38125" y2="90781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4806" t="4563" r="7761" b="4925"/>
          <a:stretch/>
        </p:blipFill>
        <p:spPr bwMode="auto">
          <a:xfrm>
            <a:off x="10053489" y="1812758"/>
            <a:ext cx="1542198" cy="20792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2" name="Picture 10" descr="Throne, Chair, Charles Iii, Spain, Madrid, 1770S"/>
          <p:cNvPicPr>
            <a:picLocks noChangeAspect="1" noChangeArrowheads="1"/>
          </p:cNvPicPr>
          <p:nvPr/>
        </p:nvPicPr>
        <p:blipFill rotWithShape="1"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8423" t="11069" r="14640" b="-1"/>
          <a:stretch/>
        </p:blipFill>
        <p:spPr bwMode="auto">
          <a:xfrm>
            <a:off x="8019334" y="0"/>
            <a:ext cx="1570832" cy="25152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" name="Picture 16" descr="Garbage, Forest, Pollution, Nature, Dirt, Dirty"/>
          <p:cNvPicPr>
            <a:picLocks noChangeAspect="1" noChangeArrowheads="1"/>
          </p:cNvPicPr>
          <p:nvPr/>
        </p:nvPicPr>
        <p:blipFill rotWithShape="1"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7913" t="4265" r="29994" b="59689"/>
          <a:stretch/>
        </p:blipFill>
        <p:spPr bwMode="auto">
          <a:xfrm>
            <a:off x="9274002" y="4483329"/>
            <a:ext cx="2466674" cy="20779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2" name="Picture 10" descr="Camera Bag, Scene, Package, Fashion"/>
          <p:cNvPicPr>
            <a:picLocks noChangeAspect="1" noChangeArrowheads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7890" y="5039929"/>
            <a:ext cx="1948788" cy="16503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3" name="Picture 4" descr="Scissors, Green, Grey, Stationery"/>
          <p:cNvPicPr>
            <a:picLocks noChangeAspect="1" noChangeArrowheads="1"/>
          </p:cNvPicPr>
          <p:nvPr/>
        </p:nvPicPr>
        <p:blipFill rotWithShape="1"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9048" t="5853" r="28152" b="5881"/>
          <a:stretch/>
        </p:blipFill>
        <p:spPr bwMode="auto">
          <a:xfrm rot="15317707">
            <a:off x="3953296" y="5104818"/>
            <a:ext cx="1090960" cy="16874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14" descr="Glass Ball, Decorated, Green, Ball, Weihnachstkugel"/>
          <p:cNvPicPr>
            <a:picLocks noChangeAspect="1" noChangeArrowheads="1"/>
          </p:cNvPicPr>
          <p:nvPr/>
        </p:nvPicPr>
        <p:blipFill rotWithShape="1">
          <a:blip r:embed="rId20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l="30019" t="12755" r="29981" b="25841"/>
          <a:stretch/>
        </p:blipFill>
        <p:spPr bwMode="auto">
          <a:xfrm>
            <a:off x="10824588" y="275054"/>
            <a:ext cx="1321067" cy="15209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99954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 advClick="0">
        <p:fade/>
      </p:transition>
    </mc:Choice>
    <mc:Fallback>
      <p:transition spd="med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25E-6 -4.07407E-6 L -0.64675 -0.37939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2344" y="-1898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2000"/>
                            </p:stCondLst>
                            <p:childTnLst>
                              <p:par>
                                <p:cTn id="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0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" fill="hold">
                      <p:stCondLst>
                        <p:cond delay="0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4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5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6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7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8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9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0" fill="hold">
                      <p:stCondLst>
                        <p:cond delay="0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375E-6 -4.07407E-6 L -0.12722 -0.54583 " pathEditMode="relative" rAng="0" ptsTypes="AA">
                                      <p:cBhvr>
                                        <p:cTn id="23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6367" y="-2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.55112E-17 -2.59259E-6 L -0.27721 -0.46365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3867" y="-2319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2000"/>
                            </p:stCondLst>
                            <p:childTnLst>
                              <p:par>
                                <p:cTn id="33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875E-6 4.81481E-6 L -0.00404 -0.43913 " pathEditMode="relative" rAng="0" ptsTypes="AA">
                                      <p:cBhvr>
                                        <p:cTn id="39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08" y="-2196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2000"/>
                            </p:stCondLst>
                            <p:childTnLst>
                              <p:par>
                                <p:cTn id="41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4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4" fill="hold">
                      <p:stCondLst>
                        <p:cond delay="0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5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3" fill="hold">
                      <p:stCondLst>
                        <p:cond delay="0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3.75E-6 -3.33333E-6 L -0.45846 -0.20578 " pathEditMode="relative" rAng="0" ptsTypes="AA">
                                      <p:cBhvr>
                                        <p:cTn id="56" dur="20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2930" y="-103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2000"/>
                            </p:stCondLst>
                            <p:childTnLst>
                              <p:par>
                                <p:cTn id="58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0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1" fill="hold">
                      <p:stCondLst>
                        <p:cond delay="0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91667E-6 -2.22222E-6 L -0.46953 -0.61504 " pathEditMode="relative" rAng="0" ptsTypes="AA">
                                      <p:cBhvr>
                                        <p:cTn id="64" dur="20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3477" y="-3076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5" fill="hold">
                            <p:stCondLst>
                              <p:cond delay="2000"/>
                            </p:stCondLst>
                            <p:childTnLst>
                              <p:par>
                                <p:cTn id="66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1.04167E-6 -2.59259E-6 L -0.77214 -0.60208 " pathEditMode="relative" rAng="0" ptsTypes="AA">
                                      <p:cBhvr>
                                        <p:cTn id="72" dur="20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8607" y="-3011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3" fill="hold">
                            <p:stCondLst>
                              <p:cond delay="2000"/>
                            </p:stCondLst>
                            <p:childTnLst>
                              <p:par>
                                <p:cTn id="74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76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7" fill="hold">
                      <p:stCondLst>
                        <p:cond delay="0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42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16667E-7 -2.22222E-6 L -0.78398 -0.1875 " pathEditMode="relative" rAng="0" ptsTypes="AA">
                                      <p:cBhvr>
                                        <p:cTn id="80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39206" y="-9375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000"/>
                            </p:stCondLst>
                            <p:childTnLst>
                              <p:par>
                                <p:cTn id="82" presetID="1" presetClass="exit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84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5" fill="hold">
                      <p:stCondLst>
                        <p:cond delay="0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88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89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0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1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92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93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4" fill="hold">
                      <p:stCondLst>
                        <p:cond delay="0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97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98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99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0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01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02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3" fill="hold">
                      <p:stCondLst>
                        <p:cond delay="0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06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7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08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09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0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11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2" fill="hold">
                      <p:stCondLst>
                        <p:cond delay="0"/>
                      </p:stCondLst>
                      <p:childTnLst>
                        <p:par>
                          <p:cTn id="113" fill="hold">
                            <p:stCondLst>
                              <p:cond delay="0"/>
                            </p:stCondLst>
                            <p:childTnLst>
                              <p:par>
                                <p:cTn id="114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115" dur="1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6" dur="200" fill="hold">
                                          <p:stCondLst>
                                            <p:cond delay="2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117" dur="200" fill="hold">
                                          <p:stCondLst>
                                            <p:cond delay="4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118" dur="2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119" dur="2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Použité zdroje obrázk</a:t>
            </a:r>
            <a:r>
              <a:rPr lang="cs-CZ" sz="3200" b="1" dirty="0"/>
              <a:t>ů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3" y="2160589"/>
            <a:ext cx="9416235" cy="3880773"/>
          </a:xfrm>
        </p:spPr>
        <p:txBody>
          <a:bodyPr/>
          <a:lstStyle/>
          <a:p>
            <a:r>
              <a:rPr lang="cs-CZ" dirty="0" smtClean="0"/>
              <a:t>Klipart z office.microsoft.com </a:t>
            </a:r>
          </a:p>
          <a:p>
            <a:r>
              <a:rPr lang="cs-CZ" dirty="0" smtClean="0">
                <a:hlinkClick r:id="rId2"/>
              </a:rPr>
              <a:t>www.pixabay.com</a:t>
            </a:r>
            <a:r>
              <a:rPr lang="cs-CZ" dirty="0" smtClean="0"/>
              <a:t> </a:t>
            </a:r>
          </a:p>
          <a:p>
            <a:r>
              <a:rPr lang="cs-CZ" dirty="0" smtClean="0">
                <a:hlinkClick r:id="rId3"/>
              </a:rPr>
              <a:t>www.vectorizeimages.com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Materiály, pomůcky a technické vybavení</a:t>
            </a:r>
            <a:r>
              <a:rPr lang="cs-CZ" sz="3200" b="1" dirty="0"/>
              <a:t/>
            </a:r>
            <a:br>
              <a:rPr lang="cs-CZ" sz="3200" b="1" dirty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obrazovka </a:t>
            </a:r>
            <a:r>
              <a:rPr lang="cs-CZ" dirty="0"/>
              <a:t>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  <a:r>
              <a:rPr lang="cs-CZ" dirty="0" smtClean="0"/>
              <a:t>(sáček s kuličkami z různých materiálů)</a:t>
            </a:r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 smtClean="0"/>
              <a:t>Metodický postup</a:t>
            </a:r>
            <a:r>
              <a:rPr lang="cs-CZ" sz="3200" dirty="0" smtClean="0"/>
              <a:t/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77334" y="1590963"/>
            <a:ext cx="8596668" cy="3880773"/>
          </a:xfrm>
        </p:spPr>
        <p:txBody>
          <a:bodyPr/>
          <a:lstStyle/>
          <a:p>
            <a:r>
              <a:rPr lang="cs-CZ" dirty="0" smtClean="0"/>
              <a:t>K tomuto digitálnímu materiálu potřebujeme sáček s kuličkami z různých materiálů (skleněnka, ložisko, míček, hliněnka, dřevění kulička, pingpongový míček,…) </a:t>
            </a:r>
          </a:p>
          <a:p>
            <a:r>
              <a:rPr lang="cs-CZ" dirty="0" smtClean="0"/>
              <a:t>S dětmi si u jednotlivých snímků povídáme o materiálech. Prvky z většinového materiálu (sklo, papír, plast) přesouvají děti do popelnice. Ze sáčku pouze pomocí hmatu vybírají kuličku z příslušného materiálu (buď většinového nebo toho, ze kterého je předmět, který do popelnice nepatří). 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69711" y="1302922"/>
            <a:ext cx="8838984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Na prvním snímku děti třídí skleněné předměty. Pokud kliknou/ťuknou prstem na správný předmět, přesune se do popelnice a </a:t>
            </a:r>
            <a:r>
              <a:rPr lang="cs-CZ" dirty="0" smtClean="0"/>
              <a:t>zmizí. </a:t>
            </a:r>
            <a:r>
              <a:rPr lang="cs-CZ" dirty="0" smtClean="0"/>
              <a:t>Předměty, které nejsou ze </a:t>
            </a:r>
            <a:r>
              <a:rPr lang="cs-CZ" dirty="0" smtClean="0"/>
              <a:t>skla, </a:t>
            </a:r>
            <a:r>
              <a:rPr lang="cs-CZ" dirty="0" smtClean="0"/>
              <a:t>zůstanou na místě a zahýbou se. Na dalších snímcích funguje stejný princip animací pro </a:t>
            </a:r>
            <a:r>
              <a:rPr lang="cs-CZ" dirty="0" smtClean="0"/>
              <a:t>třídění </a:t>
            </a:r>
            <a:r>
              <a:rPr lang="cs-CZ" dirty="0" smtClean="0"/>
              <a:t>papírových, plastových předmětů.</a:t>
            </a: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6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Vzdělávací oblast DÍTĚ A JEHO TĚLO (BIOLOGICKÁ)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Podoblast: JEMNÁ MOTORIKA, KOORDINACE RUKY A OKA</a:t>
            </a:r>
          </a:p>
          <a:p>
            <a:pPr marL="45720" indent="0">
              <a:buNone/>
            </a:pPr>
            <a:r>
              <a:rPr lang="cs-CZ" b="1" dirty="0" smtClean="0">
                <a:solidFill>
                  <a:schemeClr val="accent1"/>
                </a:solidFill>
              </a:rPr>
              <a:t>Dosažené </a:t>
            </a:r>
            <a:r>
              <a:rPr lang="cs-CZ" b="1" dirty="0">
                <a:solidFill>
                  <a:schemeClr val="accent1"/>
                </a:solidFill>
              </a:rPr>
              <a:t>KONKRETIZOVANÉ </a:t>
            </a:r>
            <a:r>
              <a:rPr lang="cs-CZ" b="1" dirty="0" smtClean="0">
                <a:solidFill>
                  <a:schemeClr val="accent1"/>
                </a:solidFill>
              </a:rPr>
              <a:t>VÝSTUPY:</a:t>
            </a:r>
          </a:p>
          <a:p>
            <a:pPr marL="331470" indent="-285750">
              <a:buFontTx/>
              <a:buChar char="-"/>
            </a:pPr>
            <a:r>
              <a:rPr lang="cs-CZ" dirty="0" smtClean="0">
                <a:solidFill>
                  <a:schemeClr val="accent1"/>
                </a:solidFill>
              </a:rPr>
              <a:t>Zkoumat hmatem vlastnosti materiálů</a:t>
            </a:r>
          </a:p>
          <a:p>
            <a:pPr marL="331470" indent="-285750">
              <a:buFontTx/>
              <a:buChar char="-"/>
            </a:pPr>
            <a:endParaRPr lang="cs-CZ" dirty="0">
              <a:solidFill>
                <a:schemeClr val="accent1"/>
              </a:solidFill>
            </a:endParaRPr>
          </a:p>
          <a:p>
            <a:pPr marL="45720" indent="0">
              <a:buNone/>
            </a:pPr>
            <a:endParaRPr lang="cs-CZ" dirty="0">
              <a:solidFill>
                <a:schemeClr val="accent1"/>
              </a:solidFill>
            </a:endParaRPr>
          </a:p>
          <a:p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  <p:sp>
        <p:nvSpPr>
          <p:cNvPr id="7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10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>
                  <a:solidFill>
                    <a:schemeClr val="tx1"/>
                  </a:solidFill>
                </a:rPr>
                <a:t>Směrovat </a:t>
              </a:r>
              <a:r>
                <a:rPr lang="cs-CZ" sz="1600" dirty="0" smtClean="0">
                  <a:solidFill>
                    <a:schemeClr val="tx1"/>
                  </a:solidFill>
                </a:rPr>
                <a:t>děti </a:t>
              </a:r>
              <a:r>
                <a:rPr lang="cs-CZ" sz="1600" dirty="0">
                  <a:solidFill>
                    <a:schemeClr val="tx1"/>
                  </a:solidFill>
                </a:rPr>
                <a:t>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dirty="0">
                  <a:solidFill>
                    <a:schemeClr val="tx1"/>
                  </a:solidFill>
                </a:rPr>
                <a:t>p</a:t>
              </a:r>
              <a:r>
                <a:rPr lang="cs-CZ" sz="1600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dirty="0">
                  <a:solidFill>
                    <a:schemeClr val="tx1"/>
                  </a:solidFill>
                </a:rPr>
                <a:t>Podpořit rozvoj myšlenkového </a:t>
              </a:r>
              <a:r>
                <a:rPr lang="cs-CZ" sz="1600" dirty="0" smtClean="0">
                  <a:solidFill>
                    <a:schemeClr val="tx1"/>
                  </a:solidFill>
                </a:rPr>
                <a:t>potenciálu dětí</a:t>
              </a:r>
              <a:endParaRPr lang="cs-CZ" sz="1600" dirty="0">
                <a:solidFill>
                  <a:schemeClr val="tx1"/>
                </a:solidFill>
              </a:endParaRP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3278417" y="290646"/>
            <a:ext cx="456370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>
                <a:solidFill>
                  <a:srgbClr val="0070C0"/>
                </a:solidFill>
              </a:rPr>
              <a:t>Cíle polytechnické výchovy</a:t>
            </a:r>
            <a:endParaRPr lang="cs-CZ" sz="3200" dirty="0">
              <a:solidFill>
                <a:srgbClr val="0070C0"/>
              </a:solidFill>
            </a:endParaRPr>
          </a:p>
        </p:txBody>
      </p:sp>
      <p:sp>
        <p:nvSpPr>
          <p:cNvPr id="12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769711" y="6247640"/>
            <a:ext cx="6297612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Faseta">
  <a:themeElements>
    <a:clrScheme name="Faseta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5FCBEF"/>
      </a:accent1>
      <a:accent2>
        <a:srgbClr val="2E83C3"/>
      </a:accent2>
      <a:accent3>
        <a:srgbClr val="42D0A2"/>
      </a:accent3>
      <a:accent4>
        <a:srgbClr val="2E946B"/>
      </a:accent4>
      <a:accent5>
        <a:srgbClr val="42B051"/>
      </a:accent5>
      <a:accent6>
        <a:srgbClr val="96D141"/>
      </a:accent6>
      <a:hlink>
        <a:srgbClr val="3FCDE7"/>
      </a:hlink>
      <a:folHlink>
        <a:srgbClr val="A9D3E1"/>
      </a:folHlink>
    </a:clrScheme>
    <a:fontScheme name="Faseta">
      <a:majorFont>
        <a:latin typeface="Trebuchet MS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seta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Facet" id="{C0C680CD-088A-49FC-A102-D699147F32B2}" vid="{0B5AB586-D108-4FC1-8368-649FE654B894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339</Words>
  <Application>Microsoft Office PowerPoint</Application>
  <PresentationFormat>Vlastní</PresentationFormat>
  <Paragraphs>45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Faseta</vt:lpstr>
      <vt:lpstr>TŘÍDÍM, TŘÍDÍM…</vt:lpstr>
      <vt:lpstr>CO DO NÍ PATŘÍ?</vt:lpstr>
      <vt:lpstr>CO DO NÍ PATŘÍ?</vt:lpstr>
      <vt:lpstr>CO DO NÍ PATŘÍ?</vt:lpstr>
      <vt:lpstr>Použité zdroje obrázků</vt:lpstr>
      <vt:lpstr>Materiály, pomůcky a technické vybavení </vt:lpstr>
      <vt:lpstr>Metodický postup </vt:lpstr>
      <vt:lpstr>Práce s interaktivním výukovým materiálem </vt:lpstr>
      <vt:lpstr>Prvky polytechnické výchovy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2015-04-13T20:23:11Z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