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3" r:id="rId4"/>
    <p:sldId id="282" r:id="rId5"/>
    <p:sldId id="284" r:id="rId6"/>
    <p:sldId id="275" r:id="rId7"/>
    <p:sldId id="277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3"/>
          </p14:sldIdLst>
        </p14:section>
        <p14:section name="pracovní listy - tisk" id="{6ECAA7C0-A714-41D0-8BAB-D43C29EE0B6D}">
          <p14:sldIdLst>
            <p14:sldId id="282"/>
            <p14:sldId id="284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28170B"/>
    <a:srgbClr val="605A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94660"/>
  </p:normalViewPr>
  <p:slideViewPr>
    <p:cSldViewPr snapToGrid="0">
      <p:cViewPr varScale="1">
        <p:scale>
          <a:sx n="78" d="100"/>
          <a:sy n="78" d="100"/>
        </p:scale>
        <p:origin x="-84" y="-68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en-US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</a:t>
            </a:r>
            <a:r>
              <a:rPr lang="cs-CZ" b="1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ánoční</a:t>
            </a: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 stromeček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/>
              <a:t>Zdobení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1137" y="571395"/>
            <a:ext cx="5110719" cy="485518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17909" y="2161140"/>
            <a:ext cx="1016452" cy="10164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26596" y="4625311"/>
            <a:ext cx="801267" cy="80126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48" t="56553" r="54313" b="6553"/>
          <a:stretch/>
        </p:blipFill>
        <p:spPr>
          <a:xfrm flipV="1">
            <a:off x="8532473" y="2012667"/>
            <a:ext cx="893458" cy="76726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1710" y="2548483"/>
            <a:ext cx="1016452" cy="101645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25963" y="1595032"/>
            <a:ext cx="801267" cy="80126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48" t="56553" r="54313" b="6553"/>
          <a:stretch/>
        </p:blipFill>
        <p:spPr>
          <a:xfrm flipV="1">
            <a:off x="399779" y="3023573"/>
            <a:ext cx="893458" cy="76726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78883" y="3553030"/>
            <a:ext cx="801267" cy="80126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01795" y="4390681"/>
            <a:ext cx="801267" cy="801267"/>
          </a:xfrm>
          <a:prstGeom prst="rect">
            <a:avLst/>
          </a:prstGeom>
        </p:spPr>
      </p:pic>
      <p:sp>
        <p:nvSpPr>
          <p:cNvPr id="2" name="Pěticípá hvězda 1"/>
          <p:cNvSpPr/>
          <p:nvPr/>
        </p:nvSpPr>
        <p:spPr>
          <a:xfrm>
            <a:off x="2883948" y="604235"/>
            <a:ext cx="1248337" cy="1238358"/>
          </a:xfrm>
          <a:prstGeom prst="star5">
            <a:avLst/>
          </a:prstGeom>
          <a:solidFill>
            <a:srgbClr val="FFFF00"/>
          </a:solidFill>
          <a:ln w="76200">
            <a:solidFill>
              <a:srgbClr val="605A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10263774" y="4963409"/>
            <a:ext cx="795262" cy="788905"/>
          </a:xfrm>
          <a:prstGeom prst="star5">
            <a:avLst/>
          </a:prstGeom>
          <a:solidFill>
            <a:srgbClr val="FFFF00"/>
          </a:solidFill>
          <a:ln w="57150">
            <a:solidFill>
              <a:srgbClr val="605A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9018098" y="3158577"/>
            <a:ext cx="795262" cy="788905"/>
          </a:xfrm>
          <a:prstGeom prst="star5">
            <a:avLst/>
          </a:prstGeom>
          <a:solidFill>
            <a:srgbClr val="FFFF00"/>
          </a:solidFill>
          <a:ln w="57150">
            <a:solidFill>
              <a:srgbClr val="605A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 rot="10800000">
            <a:off x="5428336" y="5160666"/>
            <a:ext cx="1124445" cy="655478"/>
          </a:xfrm>
          <a:prstGeom prst="trapezoid">
            <a:avLst>
              <a:gd name="adj" fmla="val 39531"/>
            </a:avLst>
          </a:prstGeom>
          <a:solidFill>
            <a:srgbClr val="28170B"/>
          </a:solidFill>
          <a:ln>
            <a:solidFill>
              <a:srgbClr val="28170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046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3.7037E-7 L 0.16654 -0.04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20" y="-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1.85185E-6 L 0.17227 0.024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07" y="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3.7037E-7 L -0.32474 0.1166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37" y="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1.11111E-6 L -0.29922 0.0981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1" y="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44444E-6 L -0.2918 0.2034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96" y="1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7.40741E-7 L 0.40339 -0.2032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69" y="-1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2.22222E-6 L 0.37253 0.2377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20" y="11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1.11111E-6 L -0.22279 -0.433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46" y="-2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22222E-6 L 0.20195 -0.0678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91" y="-3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4.44444E-6 L -0.30495 0.1564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47" y="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0 L -0.35612 -0.3800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12" y="-19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" grpId="0" animBg="1"/>
      <p:bldP spid="22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75107" y="306204"/>
            <a:ext cx="2185987" cy="304799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42587" y="3671961"/>
            <a:ext cx="2514600" cy="251067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3347" y="3427542"/>
            <a:ext cx="4495753" cy="29995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92861" y="259119"/>
            <a:ext cx="3709991" cy="195354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765" y="379543"/>
            <a:ext cx="2129622" cy="27590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4982" y="948374"/>
            <a:ext cx="2557889" cy="219019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01075" y="2212661"/>
            <a:ext cx="3219450" cy="160972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9678" y="4053426"/>
            <a:ext cx="2131439" cy="258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1962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985" y="5223418"/>
            <a:ext cx="2705101" cy="15202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2463" y="463923"/>
            <a:ext cx="1905400" cy="222123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3156" y="2950611"/>
            <a:ext cx="2053893" cy="184916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8406" y="463923"/>
            <a:ext cx="1905400" cy="222123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714740" flipH="1">
            <a:off x="646269" y="3101206"/>
            <a:ext cx="1265843" cy="14756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4349" y="417847"/>
            <a:ext cx="1905400" cy="222123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10292" y="463922"/>
            <a:ext cx="1905400" cy="22212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714740" flipH="1">
            <a:off x="2714550" y="3086905"/>
            <a:ext cx="1265843" cy="147566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714740" flipH="1">
            <a:off x="646269" y="5004412"/>
            <a:ext cx="1265843" cy="147566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714740" flipH="1">
            <a:off x="2714550" y="4990111"/>
            <a:ext cx="1265843" cy="147566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45779" y="3062717"/>
            <a:ext cx="2705101" cy="152028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62629" y="4894531"/>
            <a:ext cx="2053893" cy="1849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55350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www.pixabay.com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nůžky, lepidlo)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sz="2400" b="1" dirty="0"/>
              <a:t>Integrovaný blok: </a:t>
            </a:r>
            <a:r>
              <a:rPr lang="cs-CZ" sz="2400" b="1" dirty="0" smtClean="0"/>
              <a:t>Vánoce</a:t>
            </a:r>
          </a:p>
          <a:p>
            <a:r>
              <a:rPr lang="cs-CZ" dirty="0" smtClean="0"/>
              <a:t>Děti dle zadání paní učitelky hledají správnou ozdobu(tvar, velikost, počet)</a:t>
            </a:r>
          </a:p>
          <a:p>
            <a:r>
              <a:rPr lang="cs-CZ" dirty="0" smtClean="0"/>
              <a:t>První PL jsou omalovánky – věci, které můžeme najít pod stromečkem</a:t>
            </a:r>
          </a:p>
          <a:p>
            <a:r>
              <a:rPr lang="cs-CZ" dirty="0" smtClean="0"/>
              <a:t>Na druhém PL jsou ozdoby a dárky. Děti je vybarví, vystřihnou a nalepí na/pod vánoční stromek, který si samy nakreslí. 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procvičí znalosti geometrických tvarů a základní počty.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Každý </a:t>
            </a:r>
            <a:r>
              <a:rPr lang="cs-CZ" dirty="0" smtClean="0"/>
              <a:t>prvek (rolnička</a:t>
            </a:r>
            <a:r>
              <a:rPr lang="cs-CZ" dirty="0" smtClean="0"/>
              <a:t>, koule, hvězdička) po dotyku doputuje na určené místo na stromečku.</a:t>
            </a:r>
          </a:p>
          <a:p>
            <a:r>
              <a:rPr lang="cs-CZ" dirty="0" smtClean="0"/>
              <a:t>Pracovní listy jsou určeny k tisku, během prezentace se nezobrazují.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Vzdělávací oblast Dítě a jeho psychika ( psychologická)</a:t>
            </a:r>
            <a:endParaRPr lang="cs-CZ" dirty="0" smtClean="0"/>
          </a:p>
          <a:p>
            <a:r>
              <a:rPr lang="cs-CZ" b="1" dirty="0" smtClean="0"/>
              <a:t>Podoblast Základní matematické, početní a číselné pojmy a operace</a:t>
            </a:r>
            <a:endParaRPr lang="cs-CZ" dirty="0" smtClean="0"/>
          </a:p>
          <a:p>
            <a:r>
              <a:rPr lang="cs-CZ" b="1" dirty="0" smtClean="0"/>
              <a:t>Dosažené </a:t>
            </a:r>
            <a:r>
              <a:rPr lang="cs-CZ" b="1" dirty="0"/>
              <a:t>KONKRETIZOVANÉ VÝSTUPY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Rozumět a používat základní pojmy označující </a:t>
            </a:r>
            <a:r>
              <a:rPr lang="cs-CZ" dirty="0" smtClean="0"/>
              <a:t>velikost (menší</a:t>
            </a:r>
            <a:r>
              <a:rPr lang="cs-CZ" dirty="0" smtClean="0"/>
              <a:t>, větší)</a:t>
            </a:r>
          </a:p>
          <a:p>
            <a:pPr>
              <a:buFontTx/>
              <a:buChar char="-"/>
            </a:pPr>
            <a:r>
              <a:rPr lang="cs-CZ" dirty="0" smtClean="0"/>
              <a:t>Chápat číslo jako počet prvků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282</Words>
  <Application>Microsoft Office PowerPoint</Application>
  <PresentationFormat>Vlastní</PresentationFormat>
  <Paragraphs>44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Vánoční stromeček</vt:lpstr>
      <vt:lpstr>Snímek 2</vt:lpstr>
      <vt:lpstr>Snímek 3</vt:lpstr>
      <vt:lpstr>Snímek 4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2015-04-13T20:24:55Z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