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82" r:id="rId3"/>
    <p:sldId id="283" r:id="rId4"/>
    <p:sldId id="284" r:id="rId5"/>
    <p:sldId id="285" r:id="rId6"/>
    <p:sldId id="260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E195D698-7550-4E84-9F49-1EDE09156975}">
          <p14:sldIdLst>
            <p14:sldId id="256"/>
          </p14:sldIdLst>
        </p14:section>
        <p14:section name="Obsah" id="{0694DCF0-22AA-4CB9-BECF-13732B9D986B}">
          <p14:sldIdLst>
            <p14:sldId id="282"/>
            <p14:sldId id="283"/>
          </p14:sldIdLst>
        </p14:section>
        <p14:section name="pracovní listy" id="{3E379F45-91D0-419D-AB3F-63CF79043ABE}">
          <p14:sldIdLst>
            <p14:sldId id="284"/>
            <p14:sldId id="285"/>
          </p14:sldIdLst>
        </p14:section>
        <p14:section name="popisy" id="{EB0CFE49-C50E-4978-BC23-9E53452665DE}">
          <p14:sldIdLst>
            <p14:sldId id="260"/>
            <p14:sldId id="263"/>
            <p14:sldId id="264"/>
            <p14:sldId id="265"/>
            <p14:sldId id="266"/>
            <p14:sldId id="267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6600"/>
    <a:srgbClr val="CC3300"/>
    <a:srgbClr val="FFFF00"/>
    <a:srgbClr val="FF0000"/>
    <a:srgbClr val="FF66FF"/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19" autoAdjust="0"/>
    <p:restoredTop sz="94660"/>
  </p:normalViewPr>
  <p:slideViewPr>
    <p:cSldViewPr>
      <p:cViewPr varScale="1">
        <p:scale>
          <a:sx n="81" d="100"/>
          <a:sy n="81" d="100"/>
        </p:scale>
        <p:origin x="-84" y="-48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40AE6A9-9270-4C59-9C4D-41110F4884D2}" type="datetimeFigureOut">
              <a:rPr lang="cs-CZ"/>
              <a:pPr>
                <a:defRPr/>
              </a:pPr>
              <a:t>13.4.2015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AEEA774-D110-4912-812B-DA61FB9B7A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69257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7" name="Skupina 14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7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10" name="Skupina 17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0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13" name="Skupina 20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3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pic>
        <p:nvPicPr>
          <p:cNvPr id="16" name="Obrázek 2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0"/>
            <a:ext cx="9601200" cy="1904337"/>
          </a:xfrm>
        </p:spPr>
        <p:txBody>
          <a:bodyPr>
            <a:noAutofit/>
          </a:bodyPr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 cap="all" baseline="0"/>
            </a:lvl1pPr>
            <a:lvl2pPr marL="342900" indent="0" algn="ctr">
              <a:buNone/>
              <a:defRPr sz="21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5178697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4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365FB-4789-4143-9591-05B4789BA9F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744993544"/>
      </p:ext>
    </p:extLst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7" name="Skupina 14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7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pic>
        <p:nvPicPr>
          <p:cNvPr id="10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/>
          <a:lstStyle>
            <a:lvl1pPr algn="ctr">
              <a:defRPr sz="405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50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9C972-504C-458C-ACF1-FE918ACBFEA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570574313"/>
      </p:ext>
    </p:extLst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CE5E34-561C-4138-92A5-9D9894137E0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436833733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500" b="0" cap="all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500" b="0" cap="all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9E7B3-D704-4376-9B5B-859F38CBA38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500363356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B8DA-97BC-4F53-A24F-9B4B91EFB4C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599611578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FE692-6FDE-4B0E-AEE1-EA8711DF390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684278045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5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/>
          <a:lstStyle>
            <a:lvl1pPr>
              <a:defRPr sz="255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/>
          <a:lstStyle>
            <a:lvl1pPr marL="0" indent="0">
              <a:spcBef>
                <a:spcPts val="900"/>
              </a:spcBef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6A9CF-A68F-4B87-BF78-27E783C137F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135258346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5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8" name="Skupina 14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11" name="Skupina 17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1" y="4534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14" name="Skupina 20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pic>
        <p:nvPicPr>
          <p:cNvPr id="17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/>
          <a:lstStyle>
            <a:lvl1pPr>
              <a:defRPr sz="255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/>
          <a:lstStyle>
            <a:lvl1pPr marL="0" indent="0">
              <a:spcBef>
                <a:spcPts val="900"/>
              </a:spcBef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B7A68-7D8A-4088-AED6-B78291649F1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022061153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1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6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600" cap="all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6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A3D359B-CA85-403E-BD3F-D70344F4A8B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pic>
        <p:nvPicPr>
          <p:cNvPr id="1032" name="Obrázek 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Obrázek 1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59" r:id="rId2"/>
    <p:sldLayoutId id="2147483764" r:id="rId3"/>
    <p:sldLayoutId id="2147483760" r:id="rId4"/>
    <p:sldLayoutId id="2147483761" r:id="rId5"/>
    <p:sldLayoutId id="2147483762" r:id="rId6"/>
    <p:sldLayoutId id="2147483765" r:id="rId7"/>
    <p:sldLayoutId id="2147483766" r:id="rId8"/>
    <p:sldLayoutId id="2147483767" r:id="rId9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2pPr>
      <a:lvl3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3pPr>
      <a:lvl4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4pPr>
      <a:lvl5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9pPr>
    </p:titleStyle>
    <p:bodyStyle>
      <a:lvl1pPr marL="204788" indent="-171450" algn="l" defTabSz="685800" rtl="0" eaLnBrk="0" fontAlgn="base" hangingPunct="0">
        <a:lnSpc>
          <a:spcPct val="90000"/>
        </a:lnSpc>
        <a:spcBef>
          <a:spcPts val="1350"/>
        </a:spcBef>
        <a:spcAft>
          <a:spcPct val="0"/>
        </a:spcAft>
        <a:buSzPct val="80000"/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44500" indent="-171450" algn="l" defTabSz="685800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SzPct val="80000"/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71450" algn="l" defTabSz="685800" rtl="0" eaLnBrk="0" fontAlgn="base" hangingPunct="0">
        <a:lnSpc>
          <a:spcPct val="90000"/>
        </a:lnSpc>
        <a:spcBef>
          <a:spcPts val="600"/>
        </a:spcBef>
        <a:spcAft>
          <a:spcPct val="0"/>
        </a:spcAft>
        <a:buSzPct val="80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25513" indent="-171450" algn="l" defTabSz="685800" rtl="0" eaLnBrk="0" fontAlgn="base" hangingPunct="0">
        <a:lnSpc>
          <a:spcPct val="90000"/>
        </a:lnSpc>
        <a:spcBef>
          <a:spcPts val="600"/>
        </a:spcBef>
        <a:spcAft>
          <a:spcPct val="0"/>
        </a:spcAft>
        <a:buSzPct val="80000"/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4pPr>
      <a:lvl5pPr marL="1165225" indent="-171450" algn="l" defTabSz="685800" rtl="0" eaLnBrk="0" fontAlgn="base" hangingPunct="0">
        <a:lnSpc>
          <a:spcPct val="90000"/>
        </a:lnSpc>
        <a:spcBef>
          <a:spcPts val="600"/>
        </a:spcBef>
        <a:spcAft>
          <a:spcPct val="0"/>
        </a:spcAft>
        <a:buSzPct val="80000"/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1405890" indent="-171450" algn="l" defTabSz="6858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171450" algn="l" defTabSz="6858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05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85950" indent="-171450" algn="l" defTabSz="6858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05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25980" indent="-171450" algn="l" defTabSz="6858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05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pPr eaLnBrk="1" hangingPunct="1"/>
            <a:r>
              <a:rPr lang="cs-CZ" altLang="cs-CZ" smtClean="0"/>
              <a:t>Barevné kytičky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119563" y="2997200"/>
            <a:ext cx="395287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j-lt"/>
              </a:rPr>
              <a:t>Pro malé dětičky – 3 roky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s://farm5.staticflickr.com/4029/4533300167_a2c5da347b_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268" t="3661" r="15912" b="-3661"/>
          <a:stretch>
            <a:fillRect/>
          </a:stretch>
        </p:blipFill>
        <p:spPr bwMode="auto">
          <a:xfrm>
            <a:off x="5111750" y="3271838"/>
            <a:ext cx="1847850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625" t="3065" r="16116" b="29514"/>
          <a:stretch>
            <a:fillRect/>
          </a:stretch>
        </p:blipFill>
        <p:spPr bwMode="auto">
          <a:xfrm>
            <a:off x="619125" y="-36513"/>
            <a:ext cx="3100388" cy="272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9713" y="15875"/>
            <a:ext cx="3082925" cy="269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101" r="6395" b="33202"/>
          <a:stretch>
            <a:fillRect/>
          </a:stretch>
        </p:blipFill>
        <p:spPr bwMode="auto">
          <a:xfrm>
            <a:off x="4386263" y="-36513"/>
            <a:ext cx="3054350" cy="2744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Obrázek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120" b="5945"/>
          <a:stretch>
            <a:fillRect/>
          </a:stretch>
        </p:blipFill>
        <p:spPr bwMode="auto">
          <a:xfrm>
            <a:off x="1176338" y="4265613"/>
            <a:ext cx="2228850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44272" y="4077072"/>
            <a:ext cx="1956912" cy="293996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1.48148E-6 L 0.59974 0.3064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987" y="1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4.07407E-6 L -0.29805 0.3263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09" y="16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 nodeType="clickPar">
                      <p:stCondLst>
                        <p:cond delay="0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1.11111E-6 L -0.2888 0.31181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40" y="1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0300" y="3933825"/>
            <a:ext cx="2571750" cy="287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Obrázek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88" t="48225" r="40550" b="3860"/>
          <a:stretch>
            <a:fillRect/>
          </a:stretch>
        </p:blipFill>
        <p:spPr bwMode="auto">
          <a:xfrm>
            <a:off x="8112125" y="3738563"/>
            <a:ext cx="1404938" cy="3052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4221920">
            <a:off x="254000" y="431800"/>
            <a:ext cx="4046538" cy="2681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62" t="4546" r="13611"/>
          <a:stretch>
            <a:fillRect/>
          </a:stretch>
        </p:blipFill>
        <p:spPr bwMode="auto">
          <a:xfrm>
            <a:off x="7194550" y="115888"/>
            <a:ext cx="3240088" cy="302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48148E-6 L -0.4237 0.2627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85" y="1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42 -0.08981 L 0.53177 0.136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68" y="1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488" y="142875"/>
            <a:ext cx="2922587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8825" y="1100138"/>
            <a:ext cx="4953000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1738" y="404813"/>
            <a:ext cx="3171825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988" y="3074988"/>
            <a:ext cx="3365500" cy="3760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722825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7125" y="333375"/>
            <a:ext cx="3838575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3338" y="1862138"/>
            <a:ext cx="4300537" cy="453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210745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altLang="cs-CZ" sz="3200" b="1" dirty="0" smtClean="0">
                <a:solidFill>
                  <a:schemeClr val="tx1">
                    <a:lumMod val="75000"/>
                  </a:schemeClr>
                </a:solidFill>
              </a:rPr>
              <a:t>Zdroje použitých obrázků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05740" eaLnBrk="1" fontAlgn="auto" hangingPunct="1">
              <a:spcAft>
                <a:spcPts val="0"/>
              </a:spcAft>
              <a:defRPr/>
            </a:pPr>
            <a:r>
              <a:rPr lang="cs-CZ" altLang="cs-CZ" sz="2000" b="1" dirty="0" smtClean="0"/>
              <a:t>Červená </a:t>
            </a:r>
            <a:r>
              <a:rPr lang="cs-CZ" altLang="cs-CZ" sz="2000" b="1" dirty="0"/>
              <a:t>váza </a:t>
            </a:r>
            <a:r>
              <a:rPr lang="cs-CZ" altLang="cs-CZ" sz="2000" dirty="0" smtClean="0"/>
              <a:t>(na snímcích 2,3); </a:t>
            </a:r>
            <a:r>
              <a:rPr lang="cs-CZ" altLang="cs-CZ" sz="2000" dirty="0"/>
              <a:t>autor: </a:t>
            </a:r>
            <a:r>
              <a:rPr lang="cs-CZ" altLang="cs-CZ" sz="2000" dirty="0" err="1"/>
              <a:t>Xuan</a:t>
            </a:r>
            <a:r>
              <a:rPr lang="cs-CZ" altLang="cs-CZ" sz="2000" dirty="0"/>
              <a:t> Che, obrázek je upravený </a:t>
            </a:r>
            <a:r>
              <a:rPr lang="cs-CZ" altLang="cs-CZ" sz="2000" dirty="0" smtClean="0"/>
              <a:t>(bylo </a:t>
            </a:r>
            <a:r>
              <a:rPr lang="cs-CZ" altLang="cs-CZ" sz="2000" dirty="0"/>
              <a:t>odebráno </a:t>
            </a:r>
            <a:r>
              <a:rPr lang="cs-CZ" altLang="cs-CZ" sz="2000" dirty="0" smtClean="0"/>
              <a:t>pozadí, upravena barva); </a:t>
            </a:r>
            <a:r>
              <a:rPr lang="cs-CZ" altLang="cs-CZ" sz="2000" dirty="0"/>
              <a:t>licence - </a:t>
            </a:r>
            <a:r>
              <a:rPr lang="en-US" sz="2000" dirty="0"/>
              <a:t>Attribution 2.0 Generic (CC BY 2.0</a:t>
            </a:r>
            <a:r>
              <a:rPr lang="cs-CZ" sz="2000" dirty="0" smtClean="0"/>
              <a:t>); </a:t>
            </a:r>
            <a:r>
              <a:rPr lang="cs-CZ" sz="2000" b="1" dirty="0" err="1" smtClean="0"/>
              <a:t>credit</a:t>
            </a:r>
            <a:r>
              <a:rPr lang="cs-CZ" sz="2000" b="1" dirty="0" smtClean="0"/>
              <a:t>: </a:t>
            </a:r>
            <a:r>
              <a:rPr lang="cs-CZ" altLang="cs-CZ" sz="2000" dirty="0" err="1"/>
              <a:t>Photo</a:t>
            </a:r>
            <a:r>
              <a:rPr lang="cs-CZ" altLang="cs-CZ" sz="2000" dirty="0"/>
              <a:t> By &lt;a </a:t>
            </a:r>
            <a:r>
              <a:rPr lang="cs-CZ" altLang="cs-CZ" sz="2000" dirty="0" err="1"/>
              <a:t>target</a:t>
            </a:r>
            <a:r>
              <a:rPr lang="cs-CZ" altLang="cs-CZ" sz="2000" dirty="0"/>
              <a:t>='_</a:t>
            </a:r>
            <a:r>
              <a:rPr lang="cs-CZ" altLang="cs-CZ" sz="2000" dirty="0" err="1"/>
              <a:t>blank</a:t>
            </a:r>
            <a:r>
              <a:rPr lang="cs-CZ" altLang="cs-CZ" sz="2000" dirty="0"/>
              <a:t>' </a:t>
            </a:r>
            <a:r>
              <a:rPr lang="cs-CZ" altLang="cs-CZ" sz="2000" dirty="0" err="1"/>
              <a:t>href</a:t>
            </a:r>
            <a:r>
              <a:rPr lang="cs-CZ" altLang="cs-CZ" sz="2000" dirty="0"/>
              <a:t>='http://www.flickr.com/photos/69275268@N00/4533300167/'&gt;Xuan Che&lt;/a&gt; via &lt;a </a:t>
            </a:r>
            <a:r>
              <a:rPr lang="cs-CZ" altLang="cs-CZ" sz="2000" dirty="0" err="1"/>
              <a:t>href</a:t>
            </a:r>
            <a:r>
              <a:rPr lang="cs-CZ" altLang="cs-CZ" sz="2000" dirty="0"/>
              <a:t>="http://public-</a:t>
            </a:r>
            <a:r>
              <a:rPr lang="cs-CZ" altLang="cs-CZ" sz="2000" dirty="0" err="1"/>
              <a:t>domain.pictures</a:t>
            </a:r>
            <a:r>
              <a:rPr lang="cs-CZ" altLang="cs-CZ" sz="2000" dirty="0"/>
              <a:t>/" </a:t>
            </a:r>
            <a:r>
              <a:rPr lang="cs-CZ" altLang="cs-CZ" sz="2000" dirty="0" err="1"/>
              <a:t>target</a:t>
            </a:r>
            <a:r>
              <a:rPr lang="cs-CZ" altLang="cs-CZ" sz="2000" dirty="0"/>
              <a:t>="_</a:t>
            </a:r>
            <a:r>
              <a:rPr lang="cs-CZ" altLang="cs-CZ" sz="2000" dirty="0" err="1"/>
              <a:t>blank</a:t>
            </a:r>
            <a:r>
              <a:rPr lang="cs-CZ" altLang="cs-CZ" sz="2000" dirty="0"/>
              <a:t>"&gt;http://public-</a:t>
            </a:r>
            <a:r>
              <a:rPr lang="cs-CZ" altLang="cs-CZ" sz="2000" dirty="0" err="1"/>
              <a:t>domain.pictures</a:t>
            </a:r>
            <a:r>
              <a:rPr lang="cs-CZ" altLang="cs-CZ" sz="2000" dirty="0"/>
              <a:t>/&lt;/a&gt;</a:t>
            </a:r>
          </a:p>
          <a:p>
            <a:pPr marL="205740" eaLnBrk="1" fontAlgn="auto" hangingPunct="1">
              <a:spcAft>
                <a:spcPts val="0"/>
              </a:spcAft>
              <a:defRPr/>
            </a:pPr>
            <a:r>
              <a:rPr lang="cs-CZ" altLang="cs-CZ" sz="2000" dirty="0"/>
              <a:t> </a:t>
            </a:r>
            <a:r>
              <a:rPr lang="cs-CZ" altLang="cs-CZ" sz="2000" dirty="0" smtClean="0">
                <a:hlinkClick r:id="rId2"/>
              </a:rPr>
              <a:t>www.pixabay.com</a:t>
            </a:r>
            <a:r>
              <a:rPr lang="cs-CZ" altLang="cs-CZ" sz="2000" dirty="0" smtClean="0"/>
              <a:t> </a:t>
            </a:r>
            <a:endParaRPr lang="cs-CZ" altLang="cs-CZ" sz="2000" dirty="0"/>
          </a:p>
          <a:p>
            <a:pPr marL="3429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altLang="cs-CZ" sz="20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smtClean="0"/>
              <a:t>Materiály, pomůcky a technické vybavení</a:t>
            </a:r>
            <a:endParaRPr lang="cs-CZ" altLang="cs-CZ" sz="3200" smtClean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sz="2000" smtClean="0"/>
              <a:t>Dotyková obrazovka, připojená k PC</a:t>
            </a:r>
          </a:p>
          <a:p>
            <a:pPr eaLnBrk="1" hangingPunct="1"/>
            <a:r>
              <a:rPr lang="cs-CZ" altLang="cs-CZ" sz="2000" smtClean="0"/>
              <a:t>Didaktický kufřík - KUMUČ (barevné papíry, nůžky)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ln>
            <a:miter lim="800000"/>
            <a:headEnd/>
            <a:tailEnd/>
          </a:ln>
          <a:extLst/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>
                    <a:lumMod val="75000"/>
                  </a:schemeClr>
                </a:solidFill>
              </a:rPr>
              <a:t>Metodický </a:t>
            </a:r>
            <a:r>
              <a:rPr lang="cs-CZ" sz="3200" b="1" dirty="0" smtClean="0">
                <a:solidFill>
                  <a:schemeClr val="tx1">
                    <a:lumMod val="75000"/>
                  </a:schemeClr>
                </a:solidFill>
              </a:rPr>
              <a:t>postup</a:t>
            </a:r>
            <a:endParaRPr lang="cs-CZ" sz="3200" strike="sngStrike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2000" dirty="0" smtClean="0"/>
              <a:t>Na obrazovce děti přiřazují dle barvy květiny do váz</a:t>
            </a:r>
          </a:p>
          <a:p>
            <a:pPr eaLnBrk="1" hangingPunct="1">
              <a:defRPr/>
            </a:pPr>
            <a:r>
              <a:rPr lang="cs-CZ" altLang="cs-CZ" sz="2000" dirty="0" smtClean="0"/>
              <a:t>Součástí prezentace jsou dva pracovní listy (květiny a vázy), které jsou určené pro tisk. Při spuštění prezentace nejsou vidět (skryté snímky).</a:t>
            </a:r>
          </a:p>
          <a:p>
            <a:pPr eaLnBrk="1" hangingPunct="1">
              <a:defRPr/>
            </a:pPr>
            <a:r>
              <a:rPr lang="cs-CZ" altLang="cs-CZ" sz="2000" dirty="0" smtClean="0"/>
              <a:t>Navazuje výtvarná </a:t>
            </a:r>
            <a:r>
              <a:rPr lang="cs-CZ" altLang="cs-CZ" sz="2000" dirty="0" smtClean="0"/>
              <a:t>aktivita - děti </a:t>
            </a:r>
            <a:r>
              <a:rPr lang="cs-CZ" altLang="cs-CZ" sz="2000" dirty="0" smtClean="0"/>
              <a:t>mohou vybarvovat květiny, vázy, dále vystřihovat, lepit.</a:t>
            </a:r>
          </a:p>
          <a:p>
            <a:pPr marL="33338" indent="0" eaLnBrk="1" hangingPunct="1">
              <a:buFont typeface="Arial" panose="020B0604020202020204" pitchFamily="34" charset="0"/>
              <a:buNone/>
              <a:defRPr/>
            </a:pPr>
            <a:r>
              <a:rPr lang="cs-CZ" altLang="cs-CZ" sz="2000" b="1" dirty="0" smtClean="0"/>
              <a:t>Očekávání a cíle</a:t>
            </a:r>
          </a:p>
          <a:p>
            <a:pPr eaLnBrk="1" hangingPunct="1">
              <a:defRPr/>
            </a:pPr>
            <a:r>
              <a:rPr lang="cs-CZ" altLang="cs-CZ" sz="2000" dirty="0" smtClean="0"/>
              <a:t>Děti procvičí jednotlivé barvy</a:t>
            </a:r>
          </a:p>
          <a:p>
            <a:pPr eaLnBrk="1" hangingPunct="1">
              <a:defRPr/>
            </a:pPr>
            <a:r>
              <a:rPr lang="cs-CZ" altLang="cs-CZ" sz="2000" dirty="0" smtClean="0"/>
              <a:t>Děti  se učí stříhat nůžkami, správně je držet, je nutné dbát na bezpečnost při manipulaci s nimi.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altLang="cs-CZ" sz="3200" b="1" dirty="0" smtClean="0">
                <a:solidFill>
                  <a:schemeClr val="tx1">
                    <a:lumMod val="75000"/>
                  </a:schemeClr>
                </a:solidFill>
              </a:rPr>
              <a:t>Práce s interaktivním výukovým materiálem</a:t>
            </a:r>
            <a:endParaRPr lang="cs-CZ" altLang="cs-CZ" sz="3200" dirty="0" smtClean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sz="2000" smtClean="0"/>
              <a:t>Když dítě klikne na květinu určité barvy, květina se sama přesune k váze odpovídající barvy.           </a:t>
            </a:r>
          </a:p>
          <a:p>
            <a:pPr eaLnBrk="1" hangingPunct="1"/>
            <a:r>
              <a:rPr lang="cs-CZ" altLang="cs-CZ" sz="2000" smtClean="0"/>
              <a:t>Pracovní listy jsou určené k tisku, v prezentaci se nezobrazují.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1341438" y="1673225"/>
            <a:ext cx="9509125" cy="352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04788" indent="-171450" algn="l" defTabSz="685800" rtl="0" eaLnBrk="0" fontAlgn="base" hangingPunct="0">
              <a:lnSpc>
                <a:spcPct val="90000"/>
              </a:lnSpc>
              <a:spcBef>
                <a:spcPts val="135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4500" indent="-171450" algn="l" defTabSz="685800" rtl="0" eaLnBrk="0" fontAlgn="base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71450" algn="l" defTabSz="685800" rtl="0" eaLnBrk="0" fontAlgn="base" hangingPunct="0">
              <a:lnSpc>
                <a:spcPct val="90000"/>
              </a:lnSpc>
              <a:spcBef>
                <a:spcPts val="6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25513" indent="-171450" algn="l" defTabSz="685800" rtl="0" eaLnBrk="0" fontAlgn="base" hangingPunct="0">
              <a:lnSpc>
                <a:spcPct val="90000"/>
              </a:lnSpc>
              <a:spcBef>
                <a:spcPts val="6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65225" indent="-171450" algn="l" defTabSz="685800" rtl="0" eaLnBrk="0" fontAlgn="base" hangingPunct="0">
              <a:lnSpc>
                <a:spcPct val="90000"/>
              </a:lnSpc>
              <a:spcBef>
                <a:spcPts val="6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05890" indent="-171450" algn="l" defTabSz="685800" rtl="0" eaLnBrk="1" latinLnBrk="0" hangingPunct="1">
              <a:lnSpc>
                <a:spcPct val="90000"/>
              </a:lnSpc>
              <a:spcBef>
                <a:spcPts val="600"/>
              </a:spcBef>
              <a:buSzPct val="80000"/>
              <a:buFont typeface="Arial" pitchFamily="34" charset="0"/>
              <a:buChar char="•"/>
              <a:defRPr sz="10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45920" indent="-171450" algn="l" defTabSz="685800" rtl="0" eaLnBrk="1" latinLnBrk="0" hangingPunct="1">
              <a:lnSpc>
                <a:spcPct val="90000"/>
              </a:lnSpc>
              <a:spcBef>
                <a:spcPts val="600"/>
              </a:spcBef>
              <a:buSzPct val="80000"/>
              <a:buFont typeface="Arial" pitchFamily="34" charset="0"/>
              <a:buChar char="•"/>
              <a:defRPr sz="105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85950" indent="-171450" algn="l" defTabSz="685800" rtl="0" eaLnBrk="1" latinLnBrk="0" hangingPunct="1">
              <a:lnSpc>
                <a:spcPct val="90000"/>
              </a:lnSpc>
              <a:spcBef>
                <a:spcPts val="600"/>
              </a:spcBef>
              <a:buSzPct val="80000"/>
              <a:buFont typeface="Arial" pitchFamily="34" charset="0"/>
              <a:buChar char="•"/>
              <a:defRPr sz="105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25980" indent="-171450" algn="l" defTabSz="685800" rtl="0" eaLnBrk="1" latinLnBrk="0" hangingPunct="1">
              <a:lnSpc>
                <a:spcPct val="90000"/>
              </a:lnSpc>
              <a:spcBef>
                <a:spcPts val="600"/>
              </a:spcBef>
              <a:buSzPct val="80000"/>
              <a:buFont typeface="Arial" pitchFamily="34" charset="0"/>
              <a:buChar char="•"/>
              <a:defRPr sz="105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5740" eaLnBrk="1" fontAlgn="auto" hangingPunct="1">
              <a:spcAft>
                <a:spcPts val="0"/>
              </a:spcAft>
              <a:defRPr/>
            </a:pPr>
            <a:r>
              <a:rPr lang="cs-CZ" sz="2000" dirty="0"/>
              <a:t>Vzdělávací oblast </a:t>
            </a:r>
            <a:r>
              <a:rPr lang="cs-CZ" sz="2000" b="1" dirty="0" smtClean="0"/>
              <a:t>Dítě </a:t>
            </a:r>
            <a:r>
              <a:rPr lang="cs-CZ" sz="2000" b="1" dirty="0"/>
              <a:t>a jeho tělo (biologická)</a:t>
            </a:r>
            <a:endParaRPr lang="cs-CZ" sz="2000" dirty="0"/>
          </a:p>
          <a:p>
            <a:pPr marL="205740"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Vzdělávací podoblast</a:t>
            </a:r>
            <a:r>
              <a:rPr lang="cs-CZ" sz="2000" b="1" dirty="0" smtClean="0"/>
              <a:t> Jemná </a:t>
            </a:r>
            <a:r>
              <a:rPr lang="cs-CZ" sz="2000" b="1" dirty="0"/>
              <a:t>motorika, koordinace ruky a oka.</a:t>
            </a:r>
            <a:endParaRPr lang="cs-CZ" sz="2000" dirty="0"/>
          </a:p>
          <a:p>
            <a:pPr marL="205740" eaLnBrk="1" fontAlgn="auto" hangingPunct="1">
              <a:spcAft>
                <a:spcPts val="0"/>
              </a:spcAft>
              <a:defRPr/>
            </a:pPr>
            <a:r>
              <a:rPr lang="cs-CZ" sz="2000" b="1" dirty="0" smtClean="0"/>
              <a:t>Téma</a:t>
            </a:r>
            <a:r>
              <a:rPr lang="cs-CZ" sz="2000" b="1" dirty="0"/>
              <a:t> </a:t>
            </a:r>
            <a:r>
              <a:rPr lang="cs-CZ" sz="2000" dirty="0"/>
              <a:t>– Na zahrádce</a:t>
            </a:r>
          </a:p>
          <a:p>
            <a:pPr marL="205740" eaLnBrk="1" fontAlgn="auto" hangingPunct="1">
              <a:spcAft>
                <a:spcPts val="0"/>
              </a:spcAft>
              <a:defRPr/>
            </a:pPr>
            <a:r>
              <a:rPr lang="cs-CZ" sz="2000" dirty="0"/>
              <a:t>Dosažené </a:t>
            </a:r>
            <a:r>
              <a:rPr lang="cs-CZ" sz="2000" b="1" dirty="0" smtClean="0"/>
              <a:t>konkretizované výstupy </a:t>
            </a:r>
            <a:endParaRPr lang="cs-CZ" sz="2000" b="1" dirty="0"/>
          </a:p>
          <a:p>
            <a:pPr marL="4572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/>
              <a:t>– </a:t>
            </a:r>
            <a:r>
              <a:rPr lang="cs-CZ" sz="2000" dirty="0" smtClean="0"/>
              <a:t>Provádět jednoduché úkony s technickými pomůckami.</a:t>
            </a:r>
            <a:endParaRPr lang="cs-CZ" sz="2000" dirty="0"/>
          </a:p>
          <a:p>
            <a:pPr marL="205740" eaLnBrk="1" fontAlgn="auto" hangingPunct="1">
              <a:spcAft>
                <a:spcPts val="0"/>
              </a:spcAft>
              <a:defRPr/>
            </a:pPr>
            <a:endParaRPr lang="cs-CZ" sz="2000" dirty="0"/>
          </a:p>
        </p:txBody>
      </p:sp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altLang="cs-CZ" sz="3200" b="1" dirty="0" smtClean="0">
                <a:solidFill>
                  <a:schemeClr val="tx1">
                    <a:lumMod val="75000"/>
                  </a:schemeClr>
                </a:solidFill>
              </a:rPr>
              <a:t>Prvky polytechnické výchovy</a:t>
            </a:r>
            <a:endParaRPr lang="cs-CZ" altLang="cs-CZ" sz="3200" dirty="0" smtClean="0">
              <a:solidFill>
                <a:schemeClr val="tx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Zástupný symbol pro obsah 4"/>
          <p:cNvGrpSpPr>
            <a:grpSpLocks noGrp="1"/>
          </p:cNvGrpSpPr>
          <p:nvPr/>
        </p:nvGrpSpPr>
        <p:grpSpPr bwMode="auto">
          <a:xfrm>
            <a:off x="1930400" y="836613"/>
            <a:ext cx="8126413" cy="4392612"/>
            <a:chOff x="3057283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3" y="2215862"/>
              <a:ext cx="1533370" cy="1316934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4377639" y="1477715"/>
              <a:ext cx="1532541" cy="1315660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děti k získávání základních pracovních dovedností a návyků</a:t>
              </a:r>
            </a:p>
          </p:txBody>
        </p:sp>
        <p:sp>
          <p:nvSpPr>
            <p:cNvPr id="8" name="Volný tvar 7"/>
            <p:cNvSpPr/>
            <p:nvPr/>
          </p:nvSpPr>
          <p:spPr>
            <a:xfrm>
              <a:off x="3058112" y="753592"/>
              <a:ext cx="1533370" cy="1316935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5696337" y="724271"/>
              <a:ext cx="1532541" cy="1316934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5696337" y="2175067"/>
              <a:ext cx="1603822" cy="1441871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4375981" y="2934886"/>
              <a:ext cx="1532541" cy="1316934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 dětí</a:t>
              </a:r>
            </a:p>
          </p:txBody>
        </p:sp>
      </p:grp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2667000" y="393700"/>
            <a:ext cx="67548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cs-CZ" altLang="cs-CZ" sz="2800" b="1"/>
              <a:t>Cíle polytechnické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sablona</Template>
  <TotalTime>532</TotalTime>
  <Words>279</Words>
  <Application>Microsoft Office PowerPoint</Application>
  <PresentationFormat>Vlastní</PresentationFormat>
  <Paragraphs>31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Barevné kytičky</vt:lpstr>
      <vt:lpstr>Snímek 2</vt:lpstr>
      <vt:lpstr>Snímek 3</vt:lpstr>
      <vt:lpstr>Snímek 4</vt:lpstr>
      <vt:lpstr>Snímek 5</vt:lpstr>
      <vt:lpstr>Zdroje použitých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Barvy</dc:title>
  <dc:creator>LV</dc:creator>
  <cp:lastModifiedBy>Dum</cp:lastModifiedBy>
  <cp:revision>59</cp:revision>
  <dcterms:created xsi:type="dcterms:W3CDTF">2015-02-15T09:41:18Z</dcterms:created>
  <dcterms:modified xsi:type="dcterms:W3CDTF">2015-04-13T20:29:05Z</dcterms:modified>
</cp:coreProperties>
</file>