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72" r:id="rId3"/>
    <p:sldId id="276" r:id="rId4"/>
    <p:sldId id="274" r:id="rId5"/>
    <p:sldId id="277" r:id="rId6"/>
    <p:sldId id="275" r:id="rId7"/>
    <p:sldId id="278" r:id="rId8"/>
    <p:sldId id="279" r:id="rId9"/>
    <p:sldId id="280" r:id="rId10"/>
    <p:sldId id="260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30B152A3-729A-4585-BF68-12B5D734AF12}">
          <p14:sldIdLst>
            <p14:sldId id="256"/>
          </p14:sldIdLst>
        </p14:section>
        <p14:section name="Obsah" id="{3DAF2A8E-7388-4985-BE43-0EAC7561BED7}">
          <p14:sldIdLst>
            <p14:sldId id="272"/>
            <p14:sldId id="276"/>
            <p14:sldId id="274"/>
            <p14:sldId id="277"/>
            <p14:sldId id="275"/>
            <p14:sldId id="278"/>
          </p14:sldIdLst>
        </p14:section>
        <p14:section name="pracovní listy" id="{56CF3BC4-1106-45B4-8EBA-68A58A4D4CC2}">
          <p14:sldIdLst>
            <p14:sldId id="279"/>
            <p14:sldId id="280"/>
          </p14:sldIdLst>
        </p14:section>
        <p14:section name="popisy" id="{43861DAE-1258-4452-B1DC-C4B57BB2E828}">
          <p14:sldIdLst>
            <p14:sldId id="260"/>
            <p14:sldId id="263"/>
            <p14:sldId id="264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6600"/>
    <a:srgbClr val="CC3300"/>
    <a:srgbClr val="FFFF00"/>
    <a:srgbClr val="FF0000"/>
    <a:srgbClr val="FF66FF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619" autoAdjust="0"/>
    <p:restoredTop sz="94660"/>
  </p:normalViewPr>
  <p:slideViewPr>
    <p:cSldViewPr>
      <p:cViewPr varScale="1">
        <p:scale>
          <a:sx n="81" d="100"/>
          <a:sy n="81" d="100"/>
        </p:scale>
        <p:origin x="-84" y="-48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07C73D9-FD51-4BA6-A2DB-17713416DE5A}" type="datetimeFigureOut">
              <a:rPr lang="cs-CZ"/>
              <a:pPr>
                <a:defRPr/>
              </a:pPr>
              <a:t>13.4.2015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BAD757A7-2093-4C6F-A705-AE0677DEA7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9921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281DA02-EC63-4E41-8B51-E0B4170D0696}" type="slidenum">
              <a:rPr lang="cs-CZ" altLang="cs-CZ" smtClean="0"/>
              <a:pPr/>
              <a:t>2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0879014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890CE9B-431A-43F3-AD7E-090CF7604145}" type="slidenum">
              <a:rPr lang="cs-CZ" altLang="cs-CZ" smtClean="0"/>
              <a:pPr/>
              <a:t>3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3130589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517AF55-A7B9-4918-88D6-D63084873134}" type="slidenum">
              <a:rPr lang="cs-CZ" altLang="cs-CZ" smtClean="0"/>
              <a:pPr/>
              <a:t>4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4132837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CB082F4-71D6-4A01-8D96-0BE91A78B74E}" type="slidenum">
              <a:rPr lang="cs-CZ" altLang="cs-CZ" smtClean="0"/>
              <a:pPr/>
              <a:t>5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6362143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E8AC8808-863C-40E9-AB87-CFD45BA279F0}" type="slidenum">
              <a:rPr lang="cs-CZ" altLang="cs-CZ" smtClean="0"/>
              <a:pPr/>
              <a:t>6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522257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B33D0A8-0F8E-4F18-97B1-D86D317F2A6E}" type="slidenum">
              <a:rPr lang="cs-CZ" altLang="cs-CZ" smtClean="0"/>
              <a:pPr/>
              <a:t>7</a:t>
            </a:fld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4040307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Úvodní snímek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7" name="Skupina 14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7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0" name="Skupina 17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0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2" name="Obdélník 11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3" name="Skupina 20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3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5" name="Obdélník 14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pic>
        <p:nvPicPr>
          <p:cNvPr id="16" name="Obrázek 2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70"/>
            <a:ext cx="9601200" cy="1904337"/>
          </a:xfrm>
        </p:spPr>
        <p:txBody>
          <a:bodyPr>
            <a:noAutofit/>
          </a:bodyPr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800" cap="all" baseline="0"/>
            </a:lvl1pPr>
            <a:lvl2pPr marL="342900" indent="0" algn="ctr">
              <a:buNone/>
              <a:defRPr sz="21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5362372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4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CE097F-23AF-47E4-89DC-6B4FF62F220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684022911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4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6" name="Obdélník 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7" name="Skupina 14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7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9" name="Obdélník 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pic>
        <p:nvPicPr>
          <p:cNvPr id="10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/>
          <a:lstStyle>
            <a:lvl1pPr algn="ctr">
              <a:defRPr sz="405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150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9EAAA-DD30-4866-94C8-8916990D2CD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203822897"/>
      </p:ext>
    </p:extLst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BDF32-53CC-44EB-A420-6567658329B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862933670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500" b="0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500" b="0" cap="all" baseline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F6FA29-D4A7-411A-ABAB-B01DFFB97F3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999875535"/>
      </p:ext>
    </p:extLst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CEDA1-405C-43BA-8542-E20B9B3E632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573357320"/>
      </p:ext>
    </p:extLst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7D3E7-764C-41A7-A3A4-5EF0210D905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501938054"/>
      </p:ext>
    </p:extLst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/>
          <a:lstStyle>
            <a:lvl1pPr>
              <a:defRPr sz="255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/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/>
          <a:lstStyle>
            <a:lvl1pPr marL="0" indent="0">
              <a:spcBef>
                <a:spcPts val="900"/>
              </a:spcBef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9607C-B17E-4890-B7B1-61057E8E012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941433800"/>
      </p:ext>
    </p:extLst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5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7" name="Obdélník 6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8" name="Skupina 14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1" name="Skupina 17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1535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grpSp>
        <p:nvGrpSpPr>
          <p:cNvPr id="14" name="Skupina 20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pic>
        <p:nvPicPr>
          <p:cNvPr id="17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/>
          <a:lstStyle>
            <a:lvl1pPr>
              <a:defRPr sz="255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/>
          <a:lstStyle>
            <a:lvl1pPr marL="0" indent="0">
              <a:spcBef>
                <a:spcPts val="900"/>
              </a:spcBef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02604-C514-4242-9336-5565B5F5920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267532960"/>
      </p:ext>
    </p:extLst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1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hangingPunct="1"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6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600" cap="all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6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69E7F212-0920-4693-B955-DF8EC435803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pic>
        <p:nvPicPr>
          <p:cNvPr id="1032" name="Obrázek 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Obrázek 1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17" r:id="rId2"/>
    <p:sldLayoutId id="2147483722" r:id="rId3"/>
    <p:sldLayoutId id="2147483718" r:id="rId4"/>
    <p:sldLayoutId id="2147483719" r:id="rId5"/>
    <p:sldLayoutId id="2147483720" r:id="rId6"/>
    <p:sldLayoutId id="2147483723" r:id="rId7"/>
    <p:sldLayoutId id="2147483724" r:id="rId8"/>
    <p:sldLayoutId id="2147483725" r:id="rId9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buFont typeface="Arial" panose="020B0604020202020204" pitchFamily="34" charset="0"/>
        <a:defRPr sz="2500">
          <a:solidFill>
            <a:srgbClr val="000000"/>
          </a:solidFill>
          <a:latin typeface="Century Gothic" panose="020B0502020202020204" pitchFamily="34" charset="0"/>
        </a:defRPr>
      </a:lvl9pPr>
    </p:titleStyle>
    <p:bodyStyle>
      <a:lvl1pPr marL="204788" indent="-171450" algn="l" defTabSz="685800" rtl="0" eaLnBrk="0" fontAlgn="base" hangingPunct="0">
        <a:lnSpc>
          <a:spcPct val="90000"/>
        </a:lnSpc>
        <a:spcBef>
          <a:spcPts val="1350"/>
        </a:spcBef>
        <a:spcAft>
          <a:spcPct val="0"/>
        </a:spcAft>
        <a:buSzPct val="80000"/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4450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SzPct val="80000"/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71450" algn="l" defTabSz="685800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SzPct val="80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925513" indent="-171450" algn="l" defTabSz="685800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SzPct val="80000"/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4pPr>
      <a:lvl5pPr marL="1165225" indent="-171450" algn="l" defTabSz="685800" rtl="0" eaLnBrk="0" fontAlgn="base" hangingPunct="0">
        <a:lnSpc>
          <a:spcPct val="90000"/>
        </a:lnSpc>
        <a:spcBef>
          <a:spcPts val="600"/>
        </a:spcBef>
        <a:spcAft>
          <a:spcPct val="0"/>
        </a:spcAft>
        <a:buSzPct val="80000"/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140589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8595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25980" indent="-171450" algn="l" defTabSz="6858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05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7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12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image" Target="../media/image19.png"/><Relationship Id="rId5" Type="http://schemas.openxmlformats.org/officeDocument/2006/relationships/image" Target="../media/image8.png"/><Relationship Id="rId15" Type="http://schemas.openxmlformats.org/officeDocument/2006/relationships/image" Target="../media/image13.png"/><Relationship Id="rId10" Type="http://schemas.openxmlformats.org/officeDocument/2006/relationships/image" Target="../media/image14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8.png"/><Relationship Id="rId3" Type="http://schemas.openxmlformats.org/officeDocument/2006/relationships/image" Target="../media/image6.jpeg"/><Relationship Id="rId7" Type="http://schemas.openxmlformats.org/officeDocument/2006/relationships/image" Target="../media/image11.pn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6.png"/><Relationship Id="rId5" Type="http://schemas.openxmlformats.org/officeDocument/2006/relationships/image" Target="../media/image8.png"/><Relationship Id="rId15" Type="http://schemas.openxmlformats.org/officeDocument/2006/relationships/image" Target="../media/image21.png"/><Relationship Id="rId10" Type="http://schemas.openxmlformats.org/officeDocument/2006/relationships/image" Target="../media/image14.png"/><Relationship Id="rId4" Type="http://schemas.openxmlformats.org/officeDocument/2006/relationships/image" Target="../media/image7.png"/><Relationship Id="rId9" Type="http://schemas.openxmlformats.org/officeDocument/2006/relationships/image" Target="../media/image13.png"/><Relationship Id="rId1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5.png"/><Relationship Id="rId3" Type="http://schemas.openxmlformats.org/officeDocument/2006/relationships/image" Target="../media/image6.jpeg"/><Relationship Id="rId7" Type="http://schemas.openxmlformats.org/officeDocument/2006/relationships/image" Target="../media/image11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7.png"/><Relationship Id="rId5" Type="http://schemas.openxmlformats.org/officeDocument/2006/relationships/image" Target="../media/image8.png"/><Relationship Id="rId15" Type="http://schemas.openxmlformats.org/officeDocument/2006/relationships/image" Target="../media/image14.png"/><Relationship Id="rId10" Type="http://schemas.openxmlformats.org/officeDocument/2006/relationships/image" Target="../media/image16.png"/><Relationship Id="rId4" Type="http://schemas.openxmlformats.org/officeDocument/2006/relationships/image" Target="../media/image7.png"/><Relationship Id="rId9" Type="http://schemas.openxmlformats.org/officeDocument/2006/relationships/image" Target="../media/image13.png"/><Relationship Id="rId1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8.png"/><Relationship Id="rId3" Type="http://schemas.openxmlformats.org/officeDocument/2006/relationships/image" Target="../media/image6.jpeg"/><Relationship Id="rId7" Type="http://schemas.openxmlformats.org/officeDocument/2006/relationships/image" Target="../media/image10.png"/><Relationship Id="rId12" Type="http://schemas.openxmlformats.org/officeDocument/2006/relationships/image" Target="../media/image17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9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6.png"/><Relationship Id="rId3" Type="http://schemas.openxmlformats.org/officeDocument/2006/relationships/image" Target="../media/image6.jpeg"/><Relationship Id="rId7" Type="http://schemas.openxmlformats.org/officeDocument/2006/relationships/image" Target="../media/image11.png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8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4" Type="http://schemas.openxmlformats.org/officeDocument/2006/relationships/image" Target="../media/image7.png"/><Relationship Id="rId9" Type="http://schemas.openxmlformats.org/officeDocument/2006/relationships/image" Target="../media/image14.png"/><Relationship Id="rId1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 eaLnBrk="1" hangingPunct="1"/>
            <a:r>
              <a:rPr lang="cs-CZ" altLang="cs-CZ" dirty="0" smtClean="0"/>
              <a:t>Barevné kytičky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119563" y="2997200"/>
            <a:ext cx="395287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400" dirty="0">
                <a:latin typeface="+mj-lt"/>
              </a:rPr>
              <a:t>Pro </a:t>
            </a:r>
            <a:r>
              <a:rPr lang="cs-CZ" sz="2400" dirty="0" smtClean="0">
                <a:latin typeface="+mj-lt"/>
              </a:rPr>
              <a:t>větší </a:t>
            </a:r>
            <a:r>
              <a:rPr lang="cs-CZ" sz="2400" dirty="0">
                <a:latin typeface="+mj-lt"/>
              </a:rPr>
              <a:t>dětičky – </a:t>
            </a:r>
            <a:r>
              <a:rPr lang="cs-CZ" sz="2400" dirty="0" smtClean="0">
                <a:latin typeface="+mj-lt"/>
              </a:rPr>
              <a:t>4 </a:t>
            </a:r>
            <a:r>
              <a:rPr lang="cs-CZ" sz="2400" dirty="0">
                <a:latin typeface="+mj-lt"/>
              </a:rPr>
              <a:t>roky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25" t="3065" r="16116" b="31126"/>
          <a:stretch>
            <a:fillRect/>
          </a:stretch>
        </p:blipFill>
        <p:spPr bwMode="auto">
          <a:xfrm>
            <a:off x="6427788" y="30163"/>
            <a:ext cx="3101975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01" r="6395" b="33202"/>
          <a:stretch>
            <a:fillRect/>
          </a:stretch>
        </p:blipFill>
        <p:spPr bwMode="auto">
          <a:xfrm>
            <a:off x="9193213" y="2417763"/>
            <a:ext cx="30511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9225" y="533400"/>
            <a:ext cx="279241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221920">
            <a:off x="-678656" y="381793"/>
            <a:ext cx="3201988" cy="2120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62" t="4546" r="13611"/>
          <a:stretch>
            <a:fillRect/>
          </a:stretch>
        </p:blipFill>
        <p:spPr bwMode="auto">
          <a:xfrm>
            <a:off x="9437688" y="206375"/>
            <a:ext cx="2562225" cy="239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88" y="2695575"/>
            <a:ext cx="3267075" cy="217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1634" y="4278089"/>
            <a:ext cx="945161" cy="1419960"/>
          </a:xfrm>
          <a:prstGeom prst="rect">
            <a:avLst/>
          </a:prstGeom>
        </p:spPr>
      </p:pic>
      <p:pic>
        <p:nvPicPr>
          <p:cNvPr id="15" name="Obrázek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93663" y="4859338"/>
            <a:ext cx="1146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62" r="14342"/>
          <a:stretch>
            <a:fillRect/>
          </a:stretch>
        </p:blipFill>
        <p:spPr bwMode="auto">
          <a:xfrm>
            <a:off x="1200150" y="4787900"/>
            <a:ext cx="1079500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625" y="4833938"/>
            <a:ext cx="1109663" cy="124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4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9530456" y="5555539"/>
            <a:ext cx="1219139" cy="1192637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4670425" y="5260975"/>
            <a:ext cx="2519363" cy="1193800"/>
          </a:xfrm>
          <a:prstGeom prst="ellipse">
            <a:avLst/>
          </a:prstGeom>
          <a:solidFill>
            <a:srgbClr val="FF66FF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" name="Obrázek 2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11136313" y="5070475"/>
            <a:ext cx="63023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Obrázek 23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5372100" y="3595688"/>
            <a:ext cx="1187450" cy="258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-3.7037E-7 L -0.45104 -0.0680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52" y="-3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81481E-6 L 0.40677 0.22314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339" y="111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1" dur="indefinite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 nodeType="clickPar">
                      <p:stCondLst>
                        <p:cond delay="0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 nodeType="clickPar">
                      <p:stCondLst>
                        <p:cond delay="0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 nodeType="clickPar">
                      <p:stCondLst>
                        <p:cond delay="0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4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5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 nodeType="clickPar">
                      <p:stCondLst>
                        <p:cond delay="0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 nodeType="clickPar">
                      <p:stCondLst>
                        <p:cond delay="0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25" t="3065" r="16116" b="31126"/>
          <a:stretch>
            <a:fillRect/>
          </a:stretch>
        </p:blipFill>
        <p:spPr bwMode="auto">
          <a:xfrm>
            <a:off x="6427788" y="30163"/>
            <a:ext cx="3101975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01" r="6395" b="33202"/>
          <a:stretch>
            <a:fillRect/>
          </a:stretch>
        </p:blipFill>
        <p:spPr bwMode="auto">
          <a:xfrm>
            <a:off x="9193213" y="2417763"/>
            <a:ext cx="30511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9225" y="533400"/>
            <a:ext cx="279241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221920">
            <a:off x="-678656" y="381793"/>
            <a:ext cx="3201988" cy="2120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62" t="4546" r="13611"/>
          <a:stretch>
            <a:fillRect/>
          </a:stretch>
        </p:blipFill>
        <p:spPr bwMode="auto">
          <a:xfrm>
            <a:off x="9437688" y="206375"/>
            <a:ext cx="2562225" cy="239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88" y="2695575"/>
            <a:ext cx="3267075" cy="217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93663" y="4859338"/>
            <a:ext cx="1146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62" r="10242"/>
          <a:stretch>
            <a:fillRect/>
          </a:stretch>
        </p:blipFill>
        <p:spPr bwMode="auto">
          <a:xfrm>
            <a:off x="1200150" y="4787900"/>
            <a:ext cx="1150938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625" y="4833938"/>
            <a:ext cx="1109663" cy="124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3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9530456" y="5555539"/>
            <a:ext cx="1219139" cy="1192637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4670425" y="5260975"/>
            <a:ext cx="2519363" cy="1193800"/>
          </a:xfrm>
          <a:prstGeom prst="ellipse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" name="Obrázek 2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11136313" y="5070475"/>
            <a:ext cx="63023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1634" y="4278089"/>
            <a:ext cx="945161" cy="141996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1489" y="3649493"/>
            <a:ext cx="1781979" cy="2677152"/>
          </a:xfrm>
          <a:prstGeom prst="rect">
            <a:avLst/>
          </a:prstGeom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1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4.81481E-6 L -0.26836 0.0666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24" y="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 nodeType="clickPar">
                      <p:stCondLst>
                        <p:cond delay="0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1.11111E-6 L -0.178 0.23472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06" y="117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 nodeType="clickPar">
                      <p:stCondLst>
                        <p:cond delay="0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7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8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 nodeType="clickPar">
                      <p:stCondLst>
                        <p:cond delay="0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3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4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25" t="3065" r="16116" b="31126"/>
          <a:stretch>
            <a:fillRect/>
          </a:stretch>
        </p:blipFill>
        <p:spPr bwMode="auto">
          <a:xfrm>
            <a:off x="6427788" y="30163"/>
            <a:ext cx="3101975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01" r="6395" b="33202"/>
          <a:stretch>
            <a:fillRect/>
          </a:stretch>
        </p:blipFill>
        <p:spPr bwMode="auto">
          <a:xfrm>
            <a:off x="9193213" y="2417763"/>
            <a:ext cx="30511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221920">
            <a:off x="-678656" y="381793"/>
            <a:ext cx="3201988" cy="2120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62" t="4546" r="13611"/>
          <a:stretch>
            <a:fillRect/>
          </a:stretch>
        </p:blipFill>
        <p:spPr bwMode="auto">
          <a:xfrm>
            <a:off x="9437688" y="206375"/>
            <a:ext cx="2562225" cy="239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88" y="2695575"/>
            <a:ext cx="3267075" cy="217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1634" y="4278089"/>
            <a:ext cx="945161" cy="1419960"/>
          </a:xfrm>
          <a:prstGeom prst="rect">
            <a:avLst/>
          </a:prstGeom>
        </p:spPr>
      </p:pic>
      <p:pic>
        <p:nvPicPr>
          <p:cNvPr id="15" name="Obráze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93663" y="4859338"/>
            <a:ext cx="1146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625" y="4833938"/>
            <a:ext cx="1109663" cy="124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9530456" y="5555539"/>
            <a:ext cx="1219139" cy="1192637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4670425" y="5260975"/>
            <a:ext cx="2519363" cy="1193800"/>
          </a:xfrm>
          <a:prstGeom prst="ellipse">
            <a:avLst/>
          </a:prstGeom>
          <a:solidFill>
            <a:srgbClr val="FF00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" name="Obrázek 2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11136313" y="5070475"/>
            <a:ext cx="63023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62" r="14342"/>
          <a:stretch>
            <a:fillRect/>
          </a:stretch>
        </p:blipFill>
        <p:spPr bwMode="auto">
          <a:xfrm>
            <a:off x="1200150" y="4787900"/>
            <a:ext cx="1079500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2588" y="2582863"/>
            <a:ext cx="3311525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7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9225" y="533400"/>
            <a:ext cx="279241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L 0.3526 -0.11088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30" y="-5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1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4.44444E-6 L 0.25729 0.19143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65" y="9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1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25" t="3065" r="16116" b="31126"/>
          <a:stretch>
            <a:fillRect/>
          </a:stretch>
        </p:blipFill>
        <p:spPr bwMode="auto">
          <a:xfrm>
            <a:off x="6427788" y="30163"/>
            <a:ext cx="3101975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01" r="6395" b="33202"/>
          <a:stretch>
            <a:fillRect/>
          </a:stretch>
        </p:blipFill>
        <p:spPr bwMode="auto">
          <a:xfrm>
            <a:off x="9193213" y="2417763"/>
            <a:ext cx="30511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221920">
            <a:off x="-678656" y="381793"/>
            <a:ext cx="3201988" cy="2120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62" t="4546" r="13611"/>
          <a:stretch>
            <a:fillRect/>
          </a:stretch>
        </p:blipFill>
        <p:spPr bwMode="auto">
          <a:xfrm>
            <a:off x="9437688" y="206375"/>
            <a:ext cx="2562225" cy="239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88" y="2695575"/>
            <a:ext cx="3267075" cy="217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9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1634" y="4278089"/>
            <a:ext cx="945161" cy="1419960"/>
          </a:xfrm>
          <a:prstGeom prst="rect">
            <a:avLst/>
          </a:prstGeom>
        </p:spPr>
      </p:pic>
      <p:pic>
        <p:nvPicPr>
          <p:cNvPr id="17" name="Obrázek 2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625" y="4833938"/>
            <a:ext cx="1109663" cy="124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1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9530456" y="5555539"/>
            <a:ext cx="1219139" cy="1192637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4670425" y="5260975"/>
            <a:ext cx="2519363" cy="1193800"/>
          </a:xfrm>
          <a:prstGeom prst="ellipse">
            <a:avLst/>
          </a:prstGeom>
          <a:solidFill>
            <a:srgbClr val="FF660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" name="Obrázek 2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11136313" y="5070475"/>
            <a:ext cx="63023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62" r="14342"/>
          <a:stretch>
            <a:fillRect/>
          </a:stretch>
        </p:blipFill>
        <p:spPr bwMode="auto">
          <a:xfrm>
            <a:off x="1200150" y="4787900"/>
            <a:ext cx="1079500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9225" y="533400"/>
            <a:ext cx="279241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2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93663" y="4859338"/>
            <a:ext cx="1146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Obrázek 24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4883150" y="3794125"/>
            <a:ext cx="2160588" cy="233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59259E-6 L 0.43346 -0.03171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667" y="-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6 L -0.39102 -0.105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57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25" t="3065" r="16116" b="31126"/>
          <a:stretch>
            <a:fillRect/>
          </a:stretch>
        </p:blipFill>
        <p:spPr bwMode="auto">
          <a:xfrm>
            <a:off x="6427788" y="30163"/>
            <a:ext cx="3101975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01" r="6395" b="33202"/>
          <a:stretch>
            <a:fillRect/>
          </a:stretch>
        </p:blipFill>
        <p:spPr bwMode="auto">
          <a:xfrm>
            <a:off x="9193213" y="2417763"/>
            <a:ext cx="30511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6623635" y="7872693"/>
            <a:ext cx="2298529" cy="2248562"/>
          </a:xfrm>
          <a:prstGeom prst="rect">
            <a:avLst/>
          </a:prstGeom>
        </p:spPr>
      </p:pic>
      <p:pic>
        <p:nvPicPr>
          <p:cNvPr id="11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221920">
            <a:off x="-678656" y="381793"/>
            <a:ext cx="3201988" cy="2120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62" t="4546" r="13611"/>
          <a:stretch>
            <a:fillRect/>
          </a:stretch>
        </p:blipFill>
        <p:spPr bwMode="auto">
          <a:xfrm>
            <a:off x="9437688" y="206375"/>
            <a:ext cx="2562225" cy="239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88" y="2695575"/>
            <a:ext cx="3267075" cy="217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0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1634" y="4278089"/>
            <a:ext cx="945161" cy="1419960"/>
          </a:xfrm>
          <a:prstGeom prst="rect">
            <a:avLst/>
          </a:prstGeom>
        </p:spPr>
      </p:pic>
      <p:pic>
        <p:nvPicPr>
          <p:cNvPr id="15" name="Obrázek 24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93663" y="4859338"/>
            <a:ext cx="1146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2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9530456" y="5555539"/>
            <a:ext cx="1219139" cy="1192637"/>
          </a:xfrm>
          <a:prstGeom prst="rect">
            <a:avLst/>
          </a:prstGeom>
        </p:spPr>
      </p:pic>
      <p:sp>
        <p:nvSpPr>
          <p:cNvPr id="2" name="Ovál 1"/>
          <p:cNvSpPr/>
          <p:nvPr/>
        </p:nvSpPr>
        <p:spPr>
          <a:xfrm>
            <a:off x="4670425" y="5260975"/>
            <a:ext cx="2519363" cy="1193800"/>
          </a:xfrm>
          <a:prstGeom prst="ellipse">
            <a:avLst/>
          </a:prstGeom>
          <a:solidFill>
            <a:srgbClr val="0070C0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" name="Obrázek 2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11136313" y="5070475"/>
            <a:ext cx="63023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62" r="14342"/>
          <a:stretch>
            <a:fillRect/>
          </a:stretch>
        </p:blipFill>
        <p:spPr bwMode="auto">
          <a:xfrm>
            <a:off x="1200150" y="4787900"/>
            <a:ext cx="1079500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9225" y="533400"/>
            <a:ext cx="279241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625" y="4833938"/>
            <a:ext cx="1109663" cy="124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2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8863" y="3754438"/>
            <a:ext cx="2093912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8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9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 nodeType="clickPar">
                      <p:stCondLst>
                        <p:cond delay="0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3.7037E-7 L 0.24544 -0.00139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66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85185E-6 L -0.39688 0.28541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44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 nodeType="clickPar">
                      <p:stCondLst>
                        <p:cond delay="0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8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9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1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9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625" t="3065" r="16116" b="31126"/>
          <a:stretch>
            <a:fillRect/>
          </a:stretch>
        </p:blipFill>
        <p:spPr bwMode="auto">
          <a:xfrm>
            <a:off x="6427788" y="30163"/>
            <a:ext cx="3101975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0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101" r="6395" b="33202"/>
          <a:stretch>
            <a:fillRect/>
          </a:stretch>
        </p:blipFill>
        <p:spPr bwMode="auto">
          <a:xfrm>
            <a:off x="9193213" y="2417763"/>
            <a:ext cx="30511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-4221920">
            <a:off x="-678656" y="381793"/>
            <a:ext cx="3201988" cy="2120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162" t="4546" r="13611"/>
          <a:stretch>
            <a:fillRect/>
          </a:stretch>
        </p:blipFill>
        <p:spPr bwMode="auto">
          <a:xfrm>
            <a:off x="9437688" y="206375"/>
            <a:ext cx="2562225" cy="2392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51634" y="4278089"/>
            <a:ext cx="945161" cy="1419960"/>
          </a:xfrm>
          <a:prstGeom prst="rect">
            <a:avLst/>
          </a:prstGeom>
        </p:spPr>
      </p:pic>
      <p:pic>
        <p:nvPicPr>
          <p:cNvPr id="15" name="Obrázek 2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42120" b="5945"/>
          <a:stretch>
            <a:fillRect/>
          </a:stretch>
        </p:blipFill>
        <p:spPr bwMode="auto">
          <a:xfrm>
            <a:off x="93663" y="4859338"/>
            <a:ext cx="11461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vál 1"/>
          <p:cNvSpPr/>
          <p:nvPr/>
        </p:nvSpPr>
        <p:spPr>
          <a:xfrm>
            <a:off x="4670425" y="5260975"/>
            <a:ext cx="2519363" cy="11938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9" name="Obrázek 23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188" t="48225" r="40550" b="3860"/>
          <a:stretch>
            <a:fillRect/>
          </a:stretch>
        </p:blipFill>
        <p:spPr bwMode="auto">
          <a:xfrm>
            <a:off x="11136313" y="5070475"/>
            <a:ext cx="630237" cy="1370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2" descr="https://farm5.staticflickr.com/4029/4533300167_a2c5da347b_b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162" r="14342"/>
          <a:stretch>
            <a:fillRect/>
          </a:stretch>
        </p:blipFill>
        <p:spPr bwMode="auto">
          <a:xfrm>
            <a:off x="1200150" y="4787900"/>
            <a:ext cx="1079500" cy="208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9225" y="533400"/>
            <a:ext cx="2792413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Obrázek 20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3625" y="4833938"/>
            <a:ext cx="1109663" cy="124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4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9530456" y="5555539"/>
            <a:ext cx="1219139" cy="119263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5" cstate="print"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013" t="12733" r="21651" b="7409"/>
          <a:stretch/>
        </p:blipFill>
        <p:spPr>
          <a:xfrm>
            <a:off x="4823567" y="3847879"/>
            <a:ext cx="2298529" cy="2248562"/>
          </a:xfrm>
          <a:prstGeom prst="rect">
            <a:avLst/>
          </a:prstGeom>
        </p:spPr>
      </p:pic>
      <p:pic>
        <p:nvPicPr>
          <p:cNvPr id="13" name="Obrázek 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188" y="2695575"/>
            <a:ext cx="3267075" cy="217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 advClick="0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 nodeType="clickPar">
                      <p:stCondLst>
                        <p:cond delay="0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 nodeType="clickPar">
                      <p:stCondLst>
                        <p:cond delay="0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 nodeType="clickPar">
                      <p:stCondLst>
                        <p:cond delay="0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4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5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 nodeType="clickPar">
                      <p:stCondLst>
                        <p:cond delay="0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1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 nodeType="clickPar">
                      <p:stCondLst>
                        <p:cond delay="0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2" dur="indefinite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3" dur="indefinite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 nodeType="clickPar">
                      <p:stCondLst>
                        <p:cond delay="0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7.40741E-7 L -0.34349 -0.10301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74" y="-5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 nodeType="clickPar">
                      <p:stCondLst>
                        <p:cond delay="0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7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8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 nodeType="clickPar">
                      <p:stCondLst>
                        <p:cond delay="0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3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4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 nodeType="clickPar">
                      <p:stCondLst>
                        <p:cond delay="0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1.11111E-6 L 0.34128 -0.06921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57" y="-34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 nodeType="clickPar">
                      <p:stCondLst>
                        <p:cond delay="0"/>
                      </p:stCondLst>
                      <p:childTnLst>
                        <p:par>
                          <p:cTn id="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3" presetID="9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4" dur="indefinite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5" dur="indefinite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7010613">
            <a:off x="2519362" y="1978026"/>
            <a:ext cx="5681663" cy="4030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525" y="230188"/>
            <a:ext cx="3671888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75500" y="230188"/>
            <a:ext cx="4752975" cy="455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6016484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27125" y="333375"/>
            <a:ext cx="3838575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3338" y="1862138"/>
            <a:ext cx="4300537" cy="4532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998757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3200" b="1" dirty="0" smtClean="0">
                <a:solidFill>
                  <a:schemeClr val="tx1">
                    <a:lumMod val="75000"/>
                  </a:schemeClr>
                </a:solidFill>
              </a:rPr>
              <a:t>Použité zdroje obrázků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z="2400" b="1" smtClean="0"/>
              <a:t>Červená váza </a:t>
            </a:r>
            <a:r>
              <a:rPr lang="cs-CZ" altLang="cs-CZ" sz="2400" smtClean="0"/>
              <a:t>(na snímcích 2,3); autor: Xuan Che, obrázek je upravený (bylo odebráno pozadí, upravena barva); licence - </a:t>
            </a:r>
            <a:r>
              <a:rPr lang="en-US" altLang="cs-CZ" sz="2400" smtClean="0"/>
              <a:t>Attribution 2.0 Generic (CC BY 2.0</a:t>
            </a:r>
            <a:r>
              <a:rPr lang="cs-CZ" altLang="cs-CZ" sz="2400" smtClean="0"/>
              <a:t>); </a:t>
            </a:r>
            <a:r>
              <a:rPr lang="cs-CZ" altLang="cs-CZ" sz="2400" b="1" smtClean="0"/>
              <a:t>credit: </a:t>
            </a:r>
            <a:r>
              <a:rPr lang="cs-CZ" altLang="cs-CZ" sz="2400" smtClean="0"/>
              <a:t>Photo By &lt;a target='_blank' href='http://www.flickr.com/photos/69275268@N00/4533300167/'&gt;Xuan Che&lt;/a&gt; via &lt;a href="http://public-domain.pictures/" target="_blank"&gt;http://public-domain.pictures/&lt;/a&gt;</a:t>
            </a:r>
          </a:p>
          <a:p>
            <a:pPr eaLnBrk="1" hangingPunct="1"/>
            <a:r>
              <a:rPr lang="cs-CZ" altLang="cs-CZ" sz="2400" smtClean="0">
                <a:hlinkClick r:id="rId2"/>
              </a:rPr>
              <a:t>www.pixabay.com</a:t>
            </a:r>
            <a:r>
              <a:rPr lang="cs-CZ" altLang="cs-CZ" sz="2400" smtClean="0"/>
              <a:t> </a:t>
            </a:r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  <a:p>
            <a:pPr eaLnBrk="1" hangingPunct="1"/>
            <a:endParaRPr lang="cs-CZ" altLang="cs-CZ" sz="240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3200" b="1" smtClean="0"/>
              <a:t>Materiály, pomůcky a technické vybavení</a:t>
            </a:r>
            <a:endParaRPr lang="cs-CZ" altLang="cs-CZ" sz="3200" smtClean="0"/>
          </a:p>
        </p:txBody>
      </p:sp>
      <p:sp>
        <p:nvSpPr>
          <p:cNvPr id="22531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z="2000" dirty="0" smtClean="0"/>
              <a:t>Dotyková obrazovka připojená k PC</a:t>
            </a:r>
          </a:p>
          <a:p>
            <a:pPr eaLnBrk="1" hangingPunct="1"/>
            <a:r>
              <a:rPr lang="cs-CZ" altLang="cs-CZ" sz="2000" dirty="0" smtClean="0"/>
              <a:t>Didaktický kufřík - KUMUČ (pastelky, lepidlo, nůžky)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ln>
            <a:miter lim="800000"/>
            <a:headEnd/>
            <a:tailEnd/>
          </a:ln>
          <a:extLst/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>
                    <a:lumMod val="75000"/>
                  </a:schemeClr>
                </a:solidFill>
              </a:rPr>
              <a:t>Metodický </a:t>
            </a:r>
            <a:r>
              <a:rPr lang="cs-CZ" sz="3200" b="1" dirty="0" smtClean="0">
                <a:solidFill>
                  <a:schemeClr val="tx1">
                    <a:lumMod val="75000"/>
                  </a:schemeClr>
                </a:solidFill>
              </a:rPr>
              <a:t>postup</a:t>
            </a:r>
            <a:endParaRPr lang="cs-CZ" sz="3200" strike="sngStrike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819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Autofit/>
          </a:bodyPr>
          <a:lstStyle/>
          <a:p>
            <a:pPr marL="377190" indent="-342900" eaLnBrk="1" fontAlgn="auto" hangingPunct="1">
              <a:spcAft>
                <a:spcPts val="0"/>
              </a:spcAft>
              <a:defRPr/>
            </a:pPr>
            <a:r>
              <a:rPr lang="cs-CZ" altLang="cs-CZ" sz="2000" dirty="0" smtClean="0"/>
              <a:t>Na prvních pěti snímcích děti přiřazují podle barvy (růžová, žlutá, červená, oranžová, modrá) správnou vázu a květinu. Na posledním snímku určí, která květina ještě nemá vlastní vázu (šedá váza + </a:t>
            </a:r>
            <a:r>
              <a:rPr lang="cs-CZ" altLang="cs-CZ" sz="2000" dirty="0" smtClean="0"/>
              <a:t>puget </a:t>
            </a:r>
            <a:r>
              <a:rPr lang="cs-CZ" altLang="cs-CZ" sz="2000" dirty="0" smtClean="0"/>
              <a:t>různobarevných růží).</a:t>
            </a:r>
          </a:p>
          <a:p>
            <a:pPr marL="377190" indent="-342900" eaLnBrk="1" fontAlgn="auto" hangingPunct="1">
              <a:spcAft>
                <a:spcPts val="0"/>
              </a:spcAft>
              <a:defRPr/>
            </a:pPr>
            <a:r>
              <a:rPr lang="cs-CZ" altLang="cs-CZ" sz="2000" dirty="0" smtClean="0"/>
              <a:t>Pracovní listy jsou určeny k tisku. Děti je vybarví, rozstříhají, poslepují tak, aby květiny byly ve váze. PL při prezentaci vidět nejsou (skryté snímky).</a:t>
            </a:r>
          </a:p>
          <a:p>
            <a:pPr marL="3429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altLang="cs-CZ" sz="2000" b="1" dirty="0" smtClean="0"/>
              <a:t>Očekávání a cíle</a:t>
            </a:r>
          </a:p>
          <a:p>
            <a:pPr marL="377190" indent="-342900" eaLnBrk="1" fontAlgn="auto" hangingPunct="1">
              <a:spcAft>
                <a:spcPts val="0"/>
              </a:spcAft>
              <a:defRPr/>
            </a:pPr>
            <a:r>
              <a:rPr lang="cs-CZ" altLang="cs-CZ" sz="2000" dirty="0" smtClean="0"/>
              <a:t>Děti procvičí jednotlivé barvy a postřeh</a:t>
            </a:r>
          </a:p>
          <a:p>
            <a:pPr marL="377190" indent="-342900" eaLnBrk="1" fontAlgn="auto" hangingPunct="1">
              <a:spcAft>
                <a:spcPts val="0"/>
              </a:spcAft>
              <a:defRPr/>
            </a:pPr>
            <a:endParaRPr lang="cs-CZ" altLang="cs-CZ" sz="20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3200" b="1" dirty="0" smtClean="0">
                <a:solidFill>
                  <a:schemeClr val="tx1">
                    <a:lumMod val="75000"/>
                  </a:schemeClr>
                </a:solidFill>
              </a:rPr>
              <a:t>Práce s interaktivním výukovým materiálem</a:t>
            </a:r>
            <a:endParaRPr lang="cs-CZ" altLang="cs-CZ" sz="3200" dirty="0" smtClean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eaLnBrk="1" hangingPunct="1"/>
            <a:r>
              <a:rPr lang="cs-CZ" altLang="cs-CZ" sz="2000" smtClean="0"/>
              <a:t>Na každém snímku je uprostřed prkenné podlahy barevný ovál. K barvě oválu děti vybírají vázu a květ ve stejné barvě. Dotykem na jednotlivé vázy a květy ověřují správnost odpovědi. Prvky (květ, váza), které jsou správnou odpovědí, se přesunou na ovál. Špatné odpovědi po dotyku/ kliknutí myši zesvětlají. </a:t>
            </a:r>
          </a:p>
          <a:p>
            <a:pPr eaLnBrk="1" hangingPunct="1"/>
            <a:r>
              <a:rPr lang="cs-CZ" altLang="cs-CZ" sz="2000" smtClean="0"/>
              <a:t>Na další snímek se dostanu pomocí mezerníku (na počítači) nebo táhlým pohybem zprava doleva (na dotykové obrazovce).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altLang="cs-CZ" sz="3200" b="1" dirty="0" smtClean="0">
                <a:solidFill>
                  <a:schemeClr val="tx1">
                    <a:lumMod val="75000"/>
                  </a:schemeClr>
                </a:solidFill>
              </a:rPr>
              <a:t>Prvky polytechnické výchovy</a:t>
            </a:r>
            <a:endParaRPr lang="cs-CZ" altLang="cs-CZ" sz="3200" dirty="0" smtClean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600200"/>
            <a:ext cx="8229600" cy="4972050"/>
          </a:xfrm>
        </p:spPr>
        <p:txBody>
          <a:bodyPr rtlCol="0">
            <a:normAutofit/>
          </a:bodyPr>
          <a:lstStyle/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Vzdělávací oblast </a:t>
            </a:r>
            <a:r>
              <a:rPr lang="cs-CZ" sz="2000" b="1" dirty="0" smtClean="0"/>
              <a:t>Dítě a jeho tělo (biologická)</a:t>
            </a:r>
            <a:endParaRPr lang="cs-CZ" sz="2000" dirty="0" smtClean="0"/>
          </a:p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Vzdělávací podoblast </a:t>
            </a:r>
            <a:r>
              <a:rPr lang="cs-CZ" sz="2000" b="1" dirty="0"/>
              <a:t>J</a:t>
            </a:r>
            <a:r>
              <a:rPr lang="cs-CZ" sz="2000" b="1" dirty="0" smtClean="0"/>
              <a:t>emná motorika, koordinace ruky a oka.</a:t>
            </a:r>
            <a:endParaRPr lang="cs-CZ" sz="2000" dirty="0" smtClean="0"/>
          </a:p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b="1" dirty="0" smtClean="0"/>
              <a:t>Témat </a:t>
            </a:r>
            <a:r>
              <a:rPr lang="cs-CZ" sz="2000" dirty="0" smtClean="0"/>
              <a:t>– Na zahrádce</a:t>
            </a:r>
          </a:p>
          <a:p>
            <a:pPr marL="205740"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Dosažené </a:t>
            </a:r>
            <a:r>
              <a:rPr lang="cs-CZ" sz="2000" b="1" dirty="0" smtClean="0"/>
              <a:t>KONKRETIZOVANÉ VÝSTUPY </a:t>
            </a:r>
          </a:p>
          <a:p>
            <a:pPr marL="4572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cs-CZ" sz="2000" dirty="0" smtClean="0"/>
              <a:t>– stříhat, lepit, kreslit</a:t>
            </a:r>
          </a:p>
          <a:p>
            <a:pPr marL="205740" eaLnBrk="1" fontAlgn="auto" hangingPunct="1">
              <a:spcAft>
                <a:spcPts val="0"/>
              </a:spcAft>
              <a:defRPr/>
            </a:pPr>
            <a:endParaRPr lang="cs-CZ" sz="2000" dirty="0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626" name="Zástupný symbol pro obsah 4"/>
          <p:cNvGrpSpPr>
            <a:grpSpLocks noGrp="1"/>
          </p:cNvGrpSpPr>
          <p:nvPr/>
        </p:nvGrpSpPr>
        <p:grpSpPr bwMode="auto">
          <a:xfrm>
            <a:off x="1930400" y="836613"/>
            <a:ext cx="8126413" cy="4392612"/>
            <a:chOff x="3057283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3" y="2215862"/>
              <a:ext cx="1533370" cy="131693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4377639" y="1477715"/>
              <a:ext cx="1532541" cy="1315660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děti k získávání základních pracovních dovedností a návyků</a:t>
              </a: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3058112" y="753592"/>
              <a:ext cx="1533370" cy="1316935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postavení techniky a technických oborů v životě lidstva jako devízu</a:t>
              </a: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5696337" y="724271"/>
              <a:ext cx="1532541" cy="131693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5696337" y="2175067"/>
              <a:ext cx="1603822" cy="1441871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4375981" y="2934886"/>
              <a:ext cx="1532541" cy="1316934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eaLnBrk="1" hangingPunct="1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 dětí</a:t>
              </a:r>
            </a:p>
          </p:txBody>
        </p:sp>
      </p:grp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2667000" y="393700"/>
            <a:ext cx="675481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cs-CZ" altLang="cs-CZ" sz="2800" b="1"/>
              <a:t>Cíle polytechnické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sablona</Template>
  <TotalTime>477</TotalTime>
  <Words>337</Words>
  <Application>Microsoft Office PowerPoint</Application>
  <PresentationFormat>Vlastní</PresentationFormat>
  <Paragraphs>39</Paragraphs>
  <Slides>15</Slides>
  <Notes>6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Barevné kytičky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Barvy</dc:title>
  <dc:creator>LV</dc:creator>
  <cp:lastModifiedBy>Dum</cp:lastModifiedBy>
  <cp:revision>48</cp:revision>
  <dcterms:created xsi:type="dcterms:W3CDTF">2015-02-15T09:41:18Z</dcterms:created>
  <dcterms:modified xsi:type="dcterms:W3CDTF">2015-04-13T20:33:20Z</dcterms:modified>
</cp:coreProperties>
</file>