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73" r:id="rId4"/>
    <p:sldId id="282" r:id="rId5"/>
    <p:sldId id="284" r:id="rId6"/>
    <p:sldId id="285" r:id="rId7"/>
    <p:sldId id="286" r:id="rId8"/>
    <p:sldId id="287" r:id="rId9"/>
    <p:sldId id="288" r:id="rId10"/>
    <p:sldId id="289" r:id="rId11"/>
    <p:sldId id="275" r:id="rId12"/>
    <p:sldId id="277" r:id="rId13"/>
    <p:sldId id="276" r:id="rId14"/>
    <p:sldId id="278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4"/>
            <p14:sldId id="285"/>
            <p14:sldId id="286"/>
            <p14:sldId id="287"/>
            <p14:sldId id="288"/>
            <p14:sldId id="289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14" y="-7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>
          <p15:clr>
            <a:srgbClr val="F26B43"/>
          </p15:clr>
        </p15:guide>
        <p15:guide id="5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14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14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14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14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14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17.png"/><Relationship Id="rId10" Type="http://schemas.openxmlformats.org/officeDocument/2006/relationships/image" Target="../media/image14.png"/><Relationship Id="rId4" Type="http://schemas.openxmlformats.org/officeDocument/2006/relationships/image" Target="../media/image16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17.png"/><Relationship Id="rId10" Type="http://schemas.openxmlformats.org/officeDocument/2006/relationships/image" Target="../media/image14.png"/><Relationship Id="rId4" Type="http://schemas.openxmlformats.org/officeDocument/2006/relationships/image" Target="../media/image16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NAD – POD – VEDLE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cxnSp>
        <p:nvCxnSpPr>
          <p:cNvPr id="21" name="Přímá spojnice 2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kos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2208374" y="4648273"/>
            <a:ext cx="1608293" cy="804147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3" name="žid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  <p:pic>
        <p:nvPicPr>
          <p:cNvPr id="4" name="stůl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6" name="kočka- šedá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2000" y="2174139"/>
            <a:ext cx="1573744" cy="1808250"/>
          </a:xfrm>
          <a:prstGeom prst="rect">
            <a:avLst/>
          </a:prstGeom>
        </p:spPr>
      </p:pic>
      <p:pic>
        <p:nvPicPr>
          <p:cNvPr id="12" name="p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664468" y="2883852"/>
            <a:ext cx="2472110" cy="290613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4810813" y="1752391"/>
            <a:ext cx="850339" cy="774606"/>
          </a:xfrm>
          <a:prstGeom prst="rect">
            <a:avLst/>
          </a:prstGeom>
        </p:spPr>
      </p:pic>
      <p:pic>
        <p:nvPicPr>
          <p:cNvPr id="16" name="miska-růžová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4164" y="5860595"/>
            <a:ext cx="1265043" cy="790947"/>
          </a:xfrm>
          <a:prstGeom prst="rect">
            <a:avLst/>
          </a:prstGeom>
        </p:spPr>
      </p:pic>
      <p:pic>
        <p:nvPicPr>
          <p:cNvPr id="15" name="klubíčko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2303" y="4573829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685" y="5076822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5733" y="1491825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8303" y="107541"/>
            <a:ext cx="2046773" cy="160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pic>
        <p:nvPicPr>
          <p:cNvPr id="20" name="pe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3164104" y="1369231"/>
            <a:ext cx="2472110" cy="2906139"/>
          </a:xfrm>
          <a:prstGeom prst="rect">
            <a:avLst/>
          </a:prstGeom>
        </p:spPr>
      </p:pic>
      <p:pic>
        <p:nvPicPr>
          <p:cNvPr id="21" name="kočka- šedá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0159" y="5019139"/>
            <a:ext cx="1573744" cy="180825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POD STOLEM?</a:t>
            </a:r>
            <a:endParaRPr lang="cs-CZ" b="1" dirty="0"/>
          </a:p>
        </p:txBody>
      </p:sp>
      <p:pic>
        <p:nvPicPr>
          <p:cNvPr id="24" name="kost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26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22222E-6 L -0.17721 0.620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67" y="310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pic>
        <p:nvPicPr>
          <p:cNvPr id="20" name="pe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3164104" y="1369231"/>
            <a:ext cx="2472110" cy="2906139"/>
          </a:xfrm>
          <a:prstGeom prst="rect">
            <a:avLst/>
          </a:prstGeom>
        </p:spPr>
      </p:pic>
      <p:pic>
        <p:nvPicPr>
          <p:cNvPr id="21" name="kočka- šedá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0159" y="5019139"/>
            <a:ext cx="1573744" cy="180825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NA ŽIDLI?</a:t>
            </a:r>
            <a:endParaRPr lang="cs-CZ" b="1" dirty="0"/>
          </a:p>
        </p:txBody>
      </p:sp>
      <p:pic>
        <p:nvPicPr>
          <p:cNvPr id="23" name="kočka- šedá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2000" y="2174139"/>
            <a:ext cx="1573744" cy="1808250"/>
          </a:xfrm>
          <a:prstGeom prst="rect">
            <a:avLst/>
          </a:prstGeom>
        </p:spPr>
      </p:pic>
      <p:pic>
        <p:nvPicPr>
          <p:cNvPr id="24" name="kost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001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-0.6879 0.03519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01" y="1759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1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7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8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pic>
        <p:nvPicPr>
          <p:cNvPr id="20" name="pe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3164104" y="1369231"/>
            <a:ext cx="2472110" cy="2906139"/>
          </a:xfrm>
          <a:prstGeom prst="rect">
            <a:avLst/>
          </a:prstGeom>
        </p:spPr>
      </p:pic>
      <p:pic>
        <p:nvPicPr>
          <p:cNvPr id="21" name="kočka- šedá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0159" y="5019139"/>
            <a:ext cx="1573744" cy="180825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VLEVO OD ŽIDLE?</a:t>
            </a:r>
            <a:endParaRPr lang="cs-CZ" b="1" dirty="0"/>
          </a:p>
        </p:txBody>
      </p:sp>
      <p:pic>
        <p:nvPicPr>
          <p:cNvPr id="25" name="kost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29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43112 0.700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63" y="3502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1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pic>
        <p:nvPicPr>
          <p:cNvPr id="20" name="pe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3164104" y="1369231"/>
            <a:ext cx="2472110" cy="2906139"/>
          </a:xfrm>
          <a:prstGeom prst="rect">
            <a:avLst/>
          </a:prstGeom>
        </p:spPr>
      </p:pic>
      <p:pic>
        <p:nvPicPr>
          <p:cNvPr id="21" name="kočka- šedá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0159" y="5019139"/>
            <a:ext cx="1573744" cy="180825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VPRAVO OD STOLU?</a:t>
            </a:r>
            <a:endParaRPr lang="cs-CZ" b="1" dirty="0"/>
          </a:p>
        </p:txBody>
      </p:sp>
      <p:pic>
        <p:nvPicPr>
          <p:cNvPr id="23" name="pe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664468" y="2883852"/>
            <a:ext cx="2472110" cy="2906139"/>
          </a:xfrm>
          <a:prstGeom prst="rect">
            <a:avLst/>
          </a:prstGeom>
        </p:spPr>
      </p:pic>
      <p:pic>
        <p:nvPicPr>
          <p:cNvPr id="25" name="kost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026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4.81481E-6 L -0.10131 0.4245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5" y="2122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2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07407E-6 L 0.75417 0.61713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08" y="308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1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3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4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pic>
        <p:nvPicPr>
          <p:cNvPr id="20" name="pe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3164104" y="1369231"/>
            <a:ext cx="2472110" cy="2906139"/>
          </a:xfrm>
          <a:prstGeom prst="rect">
            <a:avLst/>
          </a:prstGeom>
        </p:spPr>
      </p:pic>
      <p:pic>
        <p:nvPicPr>
          <p:cNvPr id="21" name="kočka- šedá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0159" y="5019139"/>
            <a:ext cx="1573744" cy="180825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NA STOLE?</a:t>
            </a:r>
            <a:endParaRPr lang="cs-CZ" b="1" dirty="0"/>
          </a:p>
        </p:txBody>
      </p:sp>
      <p:pic>
        <p:nvPicPr>
          <p:cNvPr id="25" name="kost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6656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35144 -0.1113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65" y="-557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48776 0.16574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88" y="8287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1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7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8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POD ŽIDLÍ?</a:t>
            </a:r>
            <a:endParaRPr lang="cs-CZ" b="1" dirty="0"/>
          </a:p>
        </p:txBody>
      </p:sp>
      <p:pic>
        <p:nvPicPr>
          <p:cNvPr id="25" name="kos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1340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7.40741E-7 L -0.61641 0.53657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20" y="2682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1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Přímá spojnice 10"/>
          <p:cNvCxnSpPr/>
          <p:nvPr/>
        </p:nvCxnSpPr>
        <p:spPr>
          <a:xfrm flipH="1">
            <a:off x="2715904" y="3982389"/>
            <a:ext cx="642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9144000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2715904" y="0"/>
            <a:ext cx="0" cy="39823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-518615" y="3982389"/>
            <a:ext cx="3234519" cy="163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9143999" y="3982388"/>
            <a:ext cx="3091385" cy="16315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koberec-kulatý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50" y="3467233"/>
            <a:ext cx="8462930" cy="4231465"/>
          </a:xfrm>
          <a:prstGeom prst="rect">
            <a:avLst/>
          </a:prstGeom>
        </p:spPr>
      </p:pic>
      <p:pic>
        <p:nvPicPr>
          <p:cNvPr id="10" name="stů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1" y="2156468"/>
            <a:ext cx="4145194" cy="3633523"/>
          </a:xfrm>
          <a:prstGeom prst="rect">
            <a:avLst/>
          </a:prstGeom>
        </p:spPr>
      </p:pic>
      <p:pic>
        <p:nvPicPr>
          <p:cNvPr id="12" name="kočka- šed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47893" y="2540305"/>
            <a:ext cx="994653" cy="1142868"/>
          </a:xfrm>
          <a:prstGeom prst="rect">
            <a:avLst/>
          </a:prstGeom>
        </p:spPr>
      </p:pic>
      <p:pic>
        <p:nvPicPr>
          <p:cNvPr id="13" name="pe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902484" y="1066228"/>
            <a:ext cx="1148505" cy="1350149"/>
          </a:xfrm>
          <a:prstGeom prst="rect">
            <a:avLst/>
          </a:prstGeom>
        </p:spPr>
      </p:pic>
      <p:pic>
        <p:nvPicPr>
          <p:cNvPr id="14" name="hrnek-nodrý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693">
            <a:off x="521480" y="2532303"/>
            <a:ext cx="850339" cy="774606"/>
          </a:xfrm>
          <a:prstGeom prst="rect">
            <a:avLst/>
          </a:prstGeom>
        </p:spPr>
      </p:pic>
      <p:pic>
        <p:nvPicPr>
          <p:cNvPr id="15" name="miska-růžová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819" y="1625430"/>
            <a:ext cx="1265043" cy="790947"/>
          </a:xfrm>
          <a:prstGeom prst="rect">
            <a:avLst/>
          </a:prstGeom>
        </p:spPr>
      </p:pic>
      <p:pic>
        <p:nvPicPr>
          <p:cNvPr id="16" name="klubíčko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689" y="300571"/>
            <a:ext cx="1421196" cy="809415"/>
          </a:xfrm>
          <a:prstGeom prst="rect">
            <a:avLst/>
          </a:prstGeom>
        </p:spPr>
      </p:pic>
      <p:pic>
        <p:nvPicPr>
          <p:cNvPr id="17" name="bota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786" y="247761"/>
            <a:ext cx="1432616" cy="1121470"/>
          </a:xfrm>
          <a:prstGeom prst="rect">
            <a:avLst/>
          </a:prstGeom>
        </p:spPr>
      </p:pic>
      <p:pic>
        <p:nvPicPr>
          <p:cNvPr id="18" name="váz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41" y="380890"/>
            <a:ext cx="944218" cy="1172149"/>
          </a:xfrm>
          <a:prstGeom prst="rect">
            <a:avLst/>
          </a:prstGeom>
        </p:spPr>
      </p:pic>
      <p:pic>
        <p:nvPicPr>
          <p:cNvPr id="19" name="květiny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55" r="15784"/>
          <a:stretch/>
        </p:blipFill>
        <p:spPr>
          <a:xfrm>
            <a:off x="8482261" y="0"/>
            <a:ext cx="1323475" cy="1600640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2798206" y="229864"/>
            <a:ext cx="2647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NEBO CO BYLO VE VÁZE?</a:t>
            </a:r>
            <a:endParaRPr lang="cs-CZ" b="1" dirty="0"/>
          </a:p>
        </p:txBody>
      </p:sp>
      <p:pic>
        <p:nvPicPr>
          <p:cNvPr id="25" name="kos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891">
            <a:off x="9761557" y="947358"/>
            <a:ext cx="1608293" cy="804147"/>
          </a:xfrm>
          <a:prstGeom prst="rect">
            <a:avLst/>
          </a:prstGeom>
        </p:spPr>
      </p:pic>
      <p:pic>
        <p:nvPicPr>
          <p:cNvPr id="9" name="židl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301" y="1752391"/>
            <a:ext cx="2949364" cy="386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128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33333E-6 L -0.19102 0.0111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57" y="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48424 0.1606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6" y="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1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2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5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(dvě různě veliké kostky)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určený k procvičení orientace v prostoru – před/ pod/ vpravo/ </a:t>
            </a:r>
            <a:r>
              <a:rPr lang="cs-CZ" dirty="0" smtClean="0"/>
              <a:t>vlevo - </a:t>
            </a:r>
            <a:r>
              <a:rPr lang="cs-CZ" dirty="0" smtClean="0"/>
              <a:t>a postřehu. Na první snímek se děti jen dívají, na dalších označují správnou odpověď na danou otázku (správná odpověď není vždy jen jedna).</a:t>
            </a:r>
          </a:p>
          <a:p>
            <a:r>
              <a:rPr lang="cs-CZ" dirty="0" smtClean="0"/>
              <a:t>Na prezentaci může navazovat hra s kostičkami - velkou a malou (nebo jinými hračkami). Děti dle ústního zadání budou malou kostičku dávat na/ pod/ vpravo/ vlevo/… od velké kostičky.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prvním snímku žádné animace nejsou.</a:t>
            </a:r>
          </a:p>
          <a:p>
            <a:r>
              <a:rPr lang="cs-CZ" dirty="0" smtClean="0"/>
              <a:t>Na dalších snímcích správné odpovědi po dotyku odputují na svoje místo, špatné odpovědi se zahoupou a zesvětlají.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</a:t>
            </a:r>
            <a:r>
              <a:rPr lang="cs-CZ" b="1" dirty="0" smtClean="0"/>
              <a:t>DÍTĚ A JEHO PSYCHIKA (PSYCHOLOGICKÁ)</a:t>
            </a:r>
            <a:endParaRPr lang="cs-CZ" dirty="0" smtClean="0"/>
          </a:p>
          <a:p>
            <a:r>
              <a:rPr lang="cs-CZ" dirty="0" smtClean="0"/>
              <a:t>Podoblast</a:t>
            </a:r>
            <a:r>
              <a:rPr lang="cs-CZ" b="1" dirty="0" smtClean="0"/>
              <a:t> POZNÁVACÍ SCHOPNOSTI – ČASOPROSTOROVÁ ORIENTACE</a:t>
            </a:r>
            <a:endParaRPr lang="cs-CZ" dirty="0" smtClean="0"/>
          </a:p>
          <a:p>
            <a:r>
              <a:rPr lang="cs-CZ" b="1" dirty="0" smtClean="0"/>
              <a:t>Dosažené konkretizované výstupy </a:t>
            </a:r>
            <a:r>
              <a:rPr lang="cs-CZ" dirty="0" smtClean="0"/>
              <a:t>– ROZLIŠOVAT VPRAVO, VLEVO, POD, NA,…</a:t>
            </a:r>
            <a:endParaRPr lang="cs-CZ" dirty="0"/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341</Words>
  <Application>Microsoft Office PowerPoint</Application>
  <PresentationFormat>Vlastní</PresentationFormat>
  <Paragraphs>50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NAD – POD – VEDLE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2015-04-13T19:59:19Z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