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73" r:id="rId4"/>
    <p:sldId id="282" r:id="rId5"/>
    <p:sldId id="275" r:id="rId6"/>
    <p:sldId id="277" r:id="rId7"/>
    <p:sldId id="276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425EB4FB-E821-4B32-8ECA-EFEAA5D3F6A1}">
          <p14:sldIdLst>
            <p14:sldId id="272"/>
          </p14:sldIdLst>
        </p14:section>
        <p14:section name="obsah prezentace" id="{B6707796-E6B6-457E-A385-D5A3BB8693D5}">
          <p14:sldIdLst>
            <p14:sldId id="273"/>
            <p14:sldId id="282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108" autoAdjust="0"/>
    <p:restoredTop sz="94660"/>
  </p:normalViewPr>
  <p:slideViewPr>
    <p:cSldViewPr snapToGrid="0">
      <p:cViewPr varScale="1">
        <p:scale>
          <a:sx n="80" d="100"/>
          <a:sy n="80" d="100"/>
        </p:scale>
        <p:origin x="-10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>
          <p15:clr>
            <a:srgbClr val="F26B43"/>
          </p15:clr>
        </p15:guide>
        <p15:guide id="5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png"/><Relationship Id="rId3" Type="http://schemas.openxmlformats.org/officeDocument/2006/relationships/audio" Target="../media/media3.m4a"/><Relationship Id="rId7" Type="http://schemas.openxmlformats.org/officeDocument/2006/relationships/image" Target="../media/image6.png"/><Relationship Id="rId12" Type="http://schemas.microsoft.com/office/2007/relationships/media" Target="../media/media1.m4a"/><Relationship Id="rId2" Type="http://schemas.openxmlformats.org/officeDocument/2006/relationships/audio" Target="../media/media2.m4a"/><Relationship Id="rId16" Type="http://schemas.microsoft.com/office/2007/relationships/media" Target="../media/media3.m4a"/><Relationship Id="rId1" Type="http://schemas.openxmlformats.org/officeDocument/2006/relationships/audio" Target="../media/media1.m4a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2.png"/><Relationship Id="rId10" Type="http://schemas.openxmlformats.org/officeDocument/2006/relationships/image" Target="../media/image9.png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8.png"/><Relationship Id="rId14" Type="http://schemas.microsoft.com/office/2007/relationships/media" Target="../media/media2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ipartsalbum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entury Gothic"/>
              </a:rPr>
              <a:t>NÁŠ TÁTA ŠEL NA HOUBY</a:t>
            </a:r>
            <a:endParaRPr lang="cs-CZ" sz="6000" b="1" i="0" dirty="0">
              <a:solidFill>
                <a:schemeClr val="accent5">
                  <a:lumMod val="75000"/>
                </a:scheme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cap="none" dirty="0" smtClean="0">
                <a:solidFill>
                  <a:schemeClr val="accent5">
                    <a:lumMod val="75000"/>
                  </a:schemeClr>
                </a:solidFill>
              </a:rPr>
              <a:t>Houby, houby, houbičky….</a:t>
            </a:r>
            <a:endParaRPr lang="cs-CZ" sz="2400" b="1" i="0" cap="none" baseline="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193177" y="1527561"/>
            <a:ext cx="5400248" cy="1962729"/>
          </a:xfrm>
        </p:spPr>
        <p:txBody>
          <a:bodyPr anchor="t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NÁŠ TÁTA ŠEL NA HOUBY,</a:t>
            </a:r>
            <a:b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JESTLI ON TAM ZABLOUDÍ…</a:t>
            </a:r>
            <a:b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…co taky tam našel? 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706299" y="90727"/>
            <a:ext cx="1662392" cy="14883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8010" y="274838"/>
            <a:ext cx="3493511" cy="35434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650866" y="187772"/>
            <a:ext cx="2417163" cy="27825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8580"/>
          <a:stretch/>
        </p:blipFill>
        <p:spPr>
          <a:xfrm>
            <a:off x="9208281" y="3818256"/>
            <a:ext cx="2277017" cy="25734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639504" y="4109482"/>
            <a:ext cx="2506084" cy="123258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95935" y="4488836"/>
            <a:ext cx="2009333" cy="19885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688980" y="274838"/>
            <a:ext cx="2094181" cy="1296398"/>
          </a:xfrm>
          <a:prstGeom prst="rect">
            <a:avLst/>
          </a:prstGeom>
        </p:spPr>
      </p:pic>
      <p:pic>
        <p:nvPicPr>
          <p:cNvPr id="19" name="Nahraný zvuk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2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-774363" y="45404"/>
            <a:ext cx="609600" cy="609600"/>
          </a:xfrm>
          <a:prstGeom prst="rect">
            <a:avLst/>
          </a:prstGeom>
        </p:spPr>
      </p:pic>
      <p:pic>
        <p:nvPicPr>
          <p:cNvPr id="20" name="naštěstí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4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-795848" y="922903"/>
            <a:ext cx="609600" cy="609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6597631" y="4927124"/>
            <a:ext cx="2217336" cy="1897187"/>
          </a:xfrm>
          <a:prstGeom prst="rect">
            <a:avLst/>
          </a:prstGeom>
        </p:spPr>
      </p:pic>
      <p:pic>
        <p:nvPicPr>
          <p:cNvPr id="25" name="škoda, že ne...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xmlns="" r:embed="rId16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-803519" y="177283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seq concurrent="1" nextAc="seek">
              <p:cTn id="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" fill="hold">
                      <p:stCondLst>
                        <p:cond delay="indefinite"/>
                      </p:stCondLst>
                      <p:childTnLst>
                        <p:par>
                          <p:cTn id="6" fill="hold">
                            <p:stCondLst>
                              <p:cond delay="0"/>
                            </p:stCondLst>
                            <p:childTnLst>
                              <p:par>
                                <p:cTn id="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9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25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7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2163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65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40710" y="1512014"/>
            <a:ext cx="5934810" cy="1962729"/>
          </a:xfrm>
        </p:spPr>
        <p:txBody>
          <a:bodyPr anchor="t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…NEZABLOUDÍ, TĚŠTE SE,</a:t>
            </a:r>
            <a:b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ON NÁM HOUBY PŘINESE.</a:t>
            </a:r>
            <a:b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…no jo, ale které?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91191" y="4090183"/>
            <a:ext cx="3167741" cy="21988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72414" y="3824619"/>
            <a:ext cx="2142362" cy="17745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71875" y="1139739"/>
            <a:ext cx="1466224" cy="252053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6483" y="211446"/>
            <a:ext cx="1454227" cy="208127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009" y="1023822"/>
            <a:ext cx="2397533" cy="227638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2177" y="2965007"/>
            <a:ext cx="1857442" cy="167304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6006" y="4156985"/>
            <a:ext cx="1774261" cy="195501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30982" y="274872"/>
            <a:ext cx="1626495" cy="13972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780124" y="4663085"/>
            <a:ext cx="946024" cy="93606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0501331" y="1693979"/>
            <a:ext cx="946024" cy="93606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177" y="3968601"/>
            <a:ext cx="1998119" cy="2108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7157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-0.15807 0.55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04" y="2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L -8.33333E-7 3.7037E-7 C -0.00208 -0.00509 -0.00377 -0.01088 -0.00625 -0.01528 C -0.00807 -0.01852 -0.01588 -0.02824 -0.01979 -0.03056 C -0.02174 -0.03172 -0.02383 -0.03195 -0.02591 -0.03264 C -0.04961 -0.03195 -0.07344 -0.03264 -0.09726 -0.03056 C -0.09909 -0.03033 -0.10039 -0.02732 -0.10208 -0.02616 C -0.10416 -0.02477 -0.11159 -0.02246 -0.11315 -0.02176 C -0.11484 -0.02037 -0.1164 -0.01875 -0.1181 -0.01736 C -0.11927 -0.01644 -0.1207 -0.01621 -0.12174 -0.01528 C -0.12317 -0.01412 -0.12422 -0.01204 -0.12552 -0.01088 C -0.12721 -0.00926 -0.13255 -0.00718 -0.13411 -0.00648 C -0.14219 0.00787 -0.13294 -0.00718 -0.14271 0.0044 C -0.14362 0.00555 -0.14427 0.00764 -0.14518 0.00879 C -0.14752 0.01203 -0.15078 0.01342 -0.1526 0.01759 C -0.1569 0.02801 -0.15482 0.02361 -0.15872 0.03055 C -0.15911 0.03287 -0.15911 0.03541 -0.15989 0.03727 C -0.16211 0.04213 -0.16732 0.05023 -0.16732 0.05023 C -0.16771 0.05254 -0.16784 0.05486 -0.16849 0.05694 C -0.17044 0.06296 -0.17213 0.06551 -0.17474 0.06991 C -0.18073 0.10254 -0.17604 0.07315 -0.17838 0.14004 C -0.1789 0.15463 -0.17969 0.15116 -0.18203 0.16412 C -0.18294 0.16875 -0.18398 0.1794 -0.1845 0.18379 C -0.18489 0.19166 -0.18502 0.19977 -0.1858 0.20764 C -0.18828 0.23657 -0.18815 0.21805 -0.18815 0.22754 " pathEditMode="relative" ptsTypes="AAAAAAAAAAAAAAAAAAAAAAAAA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1.85185E-6 L -0.31315 0.5881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64" y="29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96296E-6 L -0.14089 -0.14375 C -0.17019 -0.17616 -0.2142 -0.19352 -0.26042 -0.19352 C -0.31289 -0.19352 -0.35508 -0.17616 -0.38438 -0.14375 L -0.52513 2.96296E-6 " pathEditMode="relative" rAng="0" ptsTypes="AAA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63" y="-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4.44444E-6 L -0.20573 -0.26135 C -0.24844 -0.3213 -0.31276 -0.35325 -0.38021 -0.35325 C -0.4569 -0.35325 -0.51849 -0.3213 -0.5612 -0.26135 L -0.7668 4.44444E-6 " pathEditMode="relative" rAng="0" ptsTypes="AAAAA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46" y="-1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2.22222E-6 L 0.02305 0.34213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6" y="1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cs-CZ" sz="3100" b="1" dirty="0" smtClean="0">
                <a:solidFill>
                  <a:schemeClr val="accent5">
                    <a:lumMod val="75000"/>
                  </a:schemeClr>
                </a:solidFill>
              </a:rPr>
              <a:t>Zdroje obrázků a zvuků</a:t>
            </a:r>
            <a:endParaRPr lang="cs-CZ" sz="31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Klipart z office.microsoft.com</a:t>
            </a: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www.clipartsalbum.com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lastní  tvorba (zvuky)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accent5">
                    <a:lumMod val="75000"/>
                  </a:schemeClr>
                </a:solidFill>
              </a:rPr>
              <a:t>Materiály, pomůcky a technické vybavení</a:t>
            </a:r>
            <a:endParaRPr lang="cs-CZ" sz="3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Dotyková obrazovka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připojená k PC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Didaktický kufřík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KUMUČ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(modelína, podložka)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accent5">
                    <a:lumMod val="75000"/>
                  </a:schemeClr>
                </a:solidFill>
              </a:rPr>
              <a:t>Metodický postup</a:t>
            </a:r>
            <a:endParaRPr lang="cs-CZ" sz="31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Děti společně odříkají básničku. Při povídání u prvního snímku řeší, které věci mohl tatínek v lese najít. U druhého snímku si povídají o houbách a třídí je podle toho, zda se dají jíst jednou nebo i vícekrát.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 povídání navazuje výtvarná činnost – děti tvoří houby z modelíny.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Očekávání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a cíle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Děti si zopakují známou básničku, vědomosti o (ne)jedlých houbách a na závěr si děti procvičí jemnou motoriku při práci s modelínou.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s interaktivním výukovým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materiálem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 prvním snímku děti vybírají předměty, které může tatínek z básničky, kterou dobře znají, v lese najít. Po kliknutí na jednotlivé prvky ověří správnost odpovědi. To, co tatínek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nenajde,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zesvětlá a je doprovázeno zvukem. Správné odpovědi se po dotyku/kliknutí na ně otočí.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 druhém snímku děti určují, které houby tatínek odnese domů v košíku. Správnost odpovědi opět ověří dotykem/kliknutím na houbu. Jedlé houby odputují do košíku (do košíku putuje i houba Václavka – zcela vlevo, která vypadá jedovatě, ale jedlá je). Po označení jedovaté houby se na ní objeví lebka.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>
                <a:solidFill>
                  <a:schemeClr val="accent5">
                    <a:lumMod val="75000"/>
                  </a:schemeClr>
                </a:solidFill>
              </a:rPr>
              <a:t>P</a:t>
            </a:r>
            <a:r>
              <a:rPr lang="cs-CZ" sz="3100" b="1" dirty="0" smtClean="0">
                <a:solidFill>
                  <a:schemeClr val="accent5">
                    <a:lumMod val="75000"/>
                  </a:schemeClr>
                </a:solidFill>
              </a:rPr>
              <a:t>rvky </a:t>
            </a:r>
            <a:r>
              <a:rPr lang="cs-CZ" sz="3100" b="1" dirty="0">
                <a:solidFill>
                  <a:schemeClr val="accent5">
                    <a:lumMod val="75000"/>
                  </a:schemeClr>
                </a:solidFill>
              </a:rPr>
              <a:t>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40664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Vzdělávací oblast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DÍTĚ A JEHO TĚLO (BIOLOGICKÁ)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Podoblast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JEMNÁ MOTORIKA, KOORDINACE RUKY A OKA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Téma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: Houby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4572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Dosažené konkretizované výstupy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rovádět jednoduché úkony s modelovací hmotou, modelovat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Seznámit se s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pojmy jedlý a jedovatý, co je pro život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nebezpečné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a co je prospěšné.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5">
                      <a:lumMod val="75000"/>
                    </a:schemeClr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1315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5">
                      <a:lumMod val="75000"/>
                    </a:schemeClr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accent5">
                      <a:lumMod val="75000"/>
                    </a:schemeClr>
                  </a:solidFill>
                </a:rPr>
                <a:t>děti k získávání základních pracovních dovedností </a:t>
              </a:r>
              <a:r>
                <a:rPr lang="cs-CZ" sz="1600" b="1" dirty="0">
                  <a:solidFill>
                    <a:schemeClr val="accent5">
                      <a:lumMod val="75000"/>
                    </a:schemeClr>
                  </a:solidFill>
                </a:rPr>
                <a:t>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accent5">
                      <a:lumMod val="75000"/>
                    </a:schemeClr>
                  </a:solidFill>
                </a:rPr>
                <a:t>Chápat postavení techniky a technických oborů v životě lidstva jako devízu</a:t>
              </a:r>
              <a:endParaRPr lang="cs-CZ" sz="1600" b="1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5">
                      <a:lumMod val="75000"/>
                    </a:schemeClr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5">
                      <a:lumMod val="75000"/>
                    </a:schemeClr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5">
                      <a:lumMod val="75000"/>
                    </a:schemeClr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accent5">
                      <a:lumMod val="75000"/>
                    </a:schemeClr>
                  </a:solidFill>
                </a:rPr>
                <a:t>potenciálu dětí</a:t>
              </a:r>
              <a:endParaRPr lang="cs-CZ" sz="1600" b="1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567877"/>
            <a:ext cx="456370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b="1" dirty="0" smtClean="0">
                <a:solidFill>
                  <a:schemeClr val="accent5">
                    <a:lumMod val="75000"/>
                  </a:schemeClr>
                </a:solidFill>
              </a:rPr>
              <a:t>Cíle </a:t>
            </a:r>
            <a:r>
              <a:rPr lang="cs-CZ" sz="3100" b="1" dirty="0">
                <a:solidFill>
                  <a:schemeClr val="accent5">
                    <a:lumMod val="75000"/>
                  </a:schemeClr>
                </a:solidFill>
              </a:rPr>
              <a:t>polytechnické </a:t>
            </a:r>
            <a:r>
              <a:rPr lang="cs-CZ" sz="3100" b="1" dirty="0" smtClean="0">
                <a:solidFill>
                  <a:schemeClr val="accent5">
                    <a:lumMod val="75000"/>
                  </a:schemeClr>
                </a:solidFill>
              </a:rPr>
              <a:t>  výchovy</a:t>
            </a:r>
            <a:endParaRPr lang="cs-CZ" sz="31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TM04033929[[fn=Břidlice]]</Template>
  <TotalTime>0</TotalTime>
  <Words>411</Words>
  <Application>Microsoft Office PowerPoint</Application>
  <PresentationFormat>Vlastní</PresentationFormat>
  <Paragraphs>46</Paragraphs>
  <Slides>9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NÁŠ TÁTA ŠEL NA HOUBY</vt:lpstr>
      <vt:lpstr>NÁŠ TÁTA ŠEL NA HOUBY, JESTLI ON TAM ZABLOUDÍ… …co taky tam našel? </vt:lpstr>
      <vt:lpstr>…NEZABLOUDÍ, TĚŠTE SE, ON NÁM HOUBY PŘINESE. …no jo, ale které?</vt:lpstr>
      <vt:lpstr>Zdroje obrázků a zvuků</vt:lpstr>
      <vt:lpstr>Materiály, pomůcky a technické vybavení</vt:lpstr>
      <vt:lpstr>Metodický postup</vt:lpstr>
      <vt:lpstr>   Práce s interaktivním výukovým materiálem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2015-04-13T19:57:32Z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