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1"/>
  </p:notesMasterIdLst>
  <p:handoutMasterIdLst>
    <p:handoutMasterId r:id="rId12"/>
  </p:handoutMasterIdLst>
  <p:sldIdLst>
    <p:sldId id="272" r:id="rId3"/>
    <p:sldId id="282" r:id="rId4"/>
    <p:sldId id="275" r:id="rId5"/>
    <p:sldId id="277" r:id="rId6"/>
    <p:sldId id="276" r:id="rId7"/>
    <p:sldId id="278" r:id="rId8"/>
    <p:sldId id="280" r:id="rId9"/>
    <p:sldId id="28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</p14:sldIdLst>
        </p14:section>
        <p14:section name="obsah" id="{33C11FAA-A2F7-4D11-8299-A810E2245E58}">
          <p14:sldIdLst>
            <p14:sldId id="282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" y="34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3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13. 4. 2015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13. 4. 2015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png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png"/><Relationship Id="rId5" Type="http://schemas.openxmlformats.org/officeDocument/2006/relationships/image" Target="../media/image7.WMF"/><Relationship Id="rId10" Type="http://schemas.openxmlformats.org/officeDocument/2006/relationships/image" Target="../media/image12.png"/><Relationship Id="rId4" Type="http://schemas.openxmlformats.org/officeDocument/2006/relationships/image" Target="../media/image6.WMF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1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Povolání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A JÁ</a:t>
            </a:r>
            <a:r>
              <a:rPr lang="cs-CZ" sz="2400" b="1" i="0" dirty="0" smtClean="0"/>
              <a:t> POŘÁD KDO TO JE?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2636" y="720579"/>
            <a:ext cx="3094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Kdo to je a co potřebuje ke své práci?</a:t>
            </a:r>
            <a:endParaRPr lang="cs-CZ" dirty="0"/>
          </a:p>
        </p:txBody>
      </p:sp>
      <p:pic>
        <p:nvPicPr>
          <p:cNvPr id="27" name="Obrázek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687" y="1790421"/>
            <a:ext cx="2383027" cy="2942609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433" y="3709965"/>
            <a:ext cx="1569193" cy="1590976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670" y="352070"/>
            <a:ext cx="1865826" cy="1197973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490" y="518392"/>
            <a:ext cx="1804111" cy="1438351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8842">
            <a:off x="9597852" y="1814278"/>
            <a:ext cx="898855" cy="901598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37" y="1956743"/>
            <a:ext cx="1820570" cy="144749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17" y="3950761"/>
            <a:ext cx="1838858" cy="156453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06" y="5138760"/>
            <a:ext cx="2412791" cy="1281795"/>
          </a:xfrm>
          <a:prstGeom prst="rect">
            <a:avLst/>
          </a:prstGeom>
        </p:spPr>
      </p:pic>
      <p:pic>
        <p:nvPicPr>
          <p:cNvPr id="12" name="Picture 2" descr="Safety, Construction, Vest, Reflective, Orange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092" y="5300941"/>
            <a:ext cx="1143390" cy="117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Trowel, Garden, Tool, Gardening, Hardware, Dig, Soil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125">
            <a:off x="7754467" y="3184166"/>
            <a:ext cx="1764654" cy="88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Shovel, Digging, Tool, Gardening, Dig, Soil, Work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59487">
            <a:off x="6236443" y="4781414"/>
            <a:ext cx="1202287" cy="240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Brick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230" y="2336328"/>
            <a:ext cx="1190625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Klipart z office.microsoft.com</a:t>
            </a:r>
          </a:p>
          <a:p>
            <a:r>
              <a:rPr lang="cs-CZ" dirty="0" smtClean="0">
                <a:hlinkClick r:id="rId2"/>
              </a:rPr>
              <a:t>http://pixabay.com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://www.clker.com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(dětské nářadí)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5474" y="493341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0640" y="1798043"/>
            <a:ext cx="9509760" cy="3524813"/>
          </a:xfrm>
        </p:spPr>
        <p:txBody>
          <a:bodyPr anchor="t"/>
          <a:lstStyle/>
          <a:p>
            <a:r>
              <a:rPr lang="cs-CZ" dirty="0"/>
              <a:t>V prezentaci budou děti zedníkovi přiřazovat obrázky pracovního </a:t>
            </a:r>
            <a:r>
              <a:rPr lang="cs-CZ" dirty="0" smtClean="0"/>
              <a:t>nářadí </a:t>
            </a:r>
            <a:r>
              <a:rPr lang="cs-CZ" dirty="0"/>
              <a:t>– Helmu, rukavice, </a:t>
            </a:r>
            <a:r>
              <a:rPr lang="cs-CZ" dirty="0" smtClean="0"/>
              <a:t>metr, kolečko, lopatu, lžíci, vestu, cihlu.</a:t>
            </a:r>
            <a:endParaRPr lang="cs-CZ" dirty="0"/>
          </a:p>
          <a:p>
            <a:r>
              <a:rPr lang="cs-CZ" dirty="0"/>
              <a:t>Navazuje hra na pantomimu: jeden předvádí a ostatní hádají další povolání. Ke hře děti mohou použít dětské nářadí apod.</a:t>
            </a:r>
            <a:endParaRPr lang="cs-CZ" sz="2400" dirty="0"/>
          </a:p>
          <a:p>
            <a:pPr marL="45720" indent="0">
              <a:buNone/>
            </a:pPr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  <a:endParaRPr lang="cs-CZ" b="1" dirty="0"/>
          </a:p>
          <a:p>
            <a:r>
              <a:rPr lang="cs-CZ" dirty="0" smtClean="0"/>
              <a:t>Děti se naučí rozlišovat co patří ke kterému povolání </a:t>
            </a:r>
          </a:p>
          <a:p>
            <a:r>
              <a:rPr lang="cs-CZ" dirty="0" smtClean="0"/>
              <a:t>Děti se naučí jednoduchým pohybem vyjádřit povolání pantomimou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>Kliknou-li děti na obrázek patřící k zedníkovi, ten se zvětší.</a:t>
            </a:r>
          </a:p>
          <a:p>
            <a:pPr marL="45720" indent="0">
              <a:buNone/>
            </a:pPr>
            <a:r>
              <a:rPr lang="cs-CZ" dirty="0"/>
              <a:t>Kliknou-li na nesprávný obrázek, ten zmizí.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b="1" dirty="0"/>
              <a:t>Vzdělávací oblast: Dítě a jeho </a:t>
            </a:r>
            <a:r>
              <a:rPr lang="cs-CZ" b="1" dirty="0" smtClean="0"/>
              <a:t>psychika (psychologická)</a:t>
            </a:r>
            <a:endParaRPr lang="cs-CZ" b="1" dirty="0"/>
          </a:p>
          <a:p>
            <a:pPr marL="45720" indent="0">
              <a:buNone/>
            </a:pPr>
            <a:r>
              <a:rPr lang="cs-CZ" b="1" dirty="0"/>
              <a:t>Podoblast: </a:t>
            </a:r>
            <a:r>
              <a:rPr lang="cs-CZ" b="1" dirty="0" smtClean="0"/>
              <a:t>Tvořivost, vynalézavost, fantazie</a:t>
            </a:r>
          </a:p>
          <a:p>
            <a:pPr marL="45720" indent="0">
              <a:buNone/>
            </a:pPr>
            <a:r>
              <a:rPr lang="cs-CZ" b="1" dirty="0" smtClean="0"/>
              <a:t>Výběr </a:t>
            </a:r>
            <a:r>
              <a:rPr lang="cs-CZ" b="1" dirty="0"/>
              <a:t>tématu</a:t>
            </a:r>
            <a:r>
              <a:rPr lang="cs-CZ" b="1" dirty="0" smtClean="0"/>
              <a:t>: A já pořád kdo to je.</a:t>
            </a:r>
            <a:endParaRPr lang="cs-CZ" b="1" dirty="0"/>
          </a:p>
          <a:p>
            <a:pPr marL="45720" indent="0">
              <a:buNone/>
            </a:pPr>
            <a:r>
              <a:rPr lang="cs-CZ" b="1" dirty="0"/>
              <a:t>Dosažené KONKRETIZOVANÉ VÝSTUPY: </a:t>
            </a:r>
          </a:p>
          <a:p>
            <a:r>
              <a:rPr lang="cs-CZ" dirty="0" smtClean="0"/>
              <a:t>Děti </a:t>
            </a:r>
            <a:r>
              <a:rPr lang="cs-CZ" dirty="0"/>
              <a:t>se naučí rozlišovat co patří ke kterému povolání </a:t>
            </a:r>
          </a:p>
          <a:p>
            <a:r>
              <a:rPr lang="cs-CZ" dirty="0"/>
              <a:t>Děti se naučí jednoduchým pohybem vyjádřit povolání pantomimou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305</Words>
  <Application>Microsoft Office PowerPoint</Application>
  <PresentationFormat>Širokoúhlá obrazovka</PresentationFormat>
  <Paragraphs>45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Century Gothic</vt:lpstr>
      <vt:lpstr>Sheer Green 16x9</vt:lpstr>
      <vt:lpstr>Povolání</vt:lpstr>
      <vt:lpstr>Prezentace aplikace PowerPoint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2015-04-13T19:37:56Z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