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88" r:id="rId3"/>
    <p:sldId id="286" r:id="rId4"/>
    <p:sldId id="287" r:id="rId5"/>
    <p:sldId id="275" r:id="rId6"/>
    <p:sldId id="277" r:id="rId7"/>
    <p:sldId id="276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88"/>
          </p14:sldIdLst>
        </p14:section>
        <p14:section name="obsah" id="{6EF61BB9-DA25-4805-86D7-A52F935E0C36}">
          <p14:sldIdLst>
            <p14:sldId id="286"/>
            <p14:sldId id="287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4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49" autoAdjust="0"/>
    <p:restoredTop sz="94660"/>
  </p:normalViewPr>
  <p:slideViewPr>
    <p:cSldViewPr snapToGrid="0">
      <p:cViewPr varScale="1">
        <p:scale>
          <a:sx n="78" d="100"/>
          <a:sy n="78" d="100"/>
        </p:scale>
        <p:origin x="-108" y="-68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84605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11" Type="http://schemas.openxmlformats.org/officeDocument/2006/relationships/image" Target="../media/image12.png"/><Relationship Id="rId5" Type="http://schemas.openxmlformats.org/officeDocument/2006/relationships/image" Target="../media/image7.png"/><Relationship Id="rId10" Type="http://schemas.openxmlformats.org/officeDocument/2006/relationships/image" Target="../media/image11.png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microsoft.com/office/2007/relationships/hdphoto" Target="../media/hdphoto4.wdp"/><Relationship Id="rId3" Type="http://schemas.openxmlformats.org/officeDocument/2006/relationships/image" Target="../media/image4.jpeg"/><Relationship Id="rId7" Type="http://schemas.microsoft.com/office/2007/relationships/hdphoto" Target="../media/hdphoto3.wdp"/><Relationship Id="rId12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11" Type="http://schemas.openxmlformats.org/officeDocument/2006/relationships/image" Target="../media/image20.png"/><Relationship Id="rId5" Type="http://schemas.microsoft.com/office/2007/relationships/hdphoto" Target="../media/hdphoto2.wdp"/><Relationship Id="rId15" Type="http://schemas.openxmlformats.org/officeDocument/2006/relationships/image" Target="../media/image23.png"/><Relationship Id="rId10" Type="http://schemas.openxmlformats.org/officeDocument/2006/relationships/image" Target="../media/image19.png"/><Relationship Id="rId4" Type="http://schemas.openxmlformats.org/officeDocument/2006/relationships/image" Target="../media/image15.png"/><Relationship Id="rId9" Type="http://schemas.openxmlformats.org/officeDocument/2006/relationships/image" Target="../media/image18.png"/><Relationship Id="rId14" Type="http://schemas.openxmlformats.org/officeDocument/2006/relationships/image" Target="../media/image2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xabay.com/" TargetMode="External"/><Relationship Id="rId2" Type="http://schemas.openxmlformats.org/officeDocument/2006/relationships/hyperlink" Target="http://www.sunipix.com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VÁNOCE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cap="none" dirty="0"/>
              <a:t>Jak pomáháme mamince</a:t>
            </a:r>
            <a:r>
              <a:rPr lang="cs-CZ" b="1" cap="none" dirty="0" smtClean="0"/>
              <a:t>?</a:t>
            </a:r>
            <a:endParaRPr lang="cs-CZ" b="1" cap="none" dirty="0"/>
          </a:p>
        </p:txBody>
      </p:sp>
    </p:spTree>
    <p:extLst>
      <p:ext uri="{BB962C8B-B14F-4D97-AF65-F5344CB8AC3E}">
        <p14:creationId xmlns:p14="http://schemas.microsoft.com/office/powerpoint/2010/main" xmlns="" val="1894074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26" t="14205" r="7618" b="14638"/>
          <a:stretch/>
        </p:blipFill>
        <p:spPr>
          <a:xfrm>
            <a:off x="2156098" y="1295594"/>
            <a:ext cx="3023031" cy="207095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269" r="8393"/>
          <a:stretch/>
        </p:blipFill>
        <p:spPr>
          <a:xfrm>
            <a:off x="7507852" y="0"/>
            <a:ext cx="2299983" cy="424821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312317" y="580213"/>
            <a:ext cx="43291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Co nepatří do vánočního cukroví?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100000" l="3594" r="96719">
                        <a14:backgroundMark x1="22813" y1="96800" x2="28750" y2="99400"/>
                        <a14:backgroundMark x1="28750" y1="98600" x2="30469" y2="996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12207" y="4248211"/>
            <a:ext cx="2575760" cy="201231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823" t="26794" r="31250" b="24496"/>
          <a:stretch/>
        </p:blipFill>
        <p:spPr>
          <a:xfrm rot="19050702">
            <a:off x="432858" y="2084415"/>
            <a:ext cx="1418829" cy="144271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645" t="41037" r="4596" b="10556"/>
          <a:stretch/>
        </p:blipFill>
        <p:spPr>
          <a:xfrm rot="20994387">
            <a:off x="4446891" y="5183811"/>
            <a:ext cx="2768276" cy="166432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815" r="8112" b="21178"/>
          <a:stretch/>
        </p:blipFill>
        <p:spPr>
          <a:xfrm>
            <a:off x="4421390" y="2955235"/>
            <a:ext cx="1515477" cy="183376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844" t="74493" r="29108"/>
          <a:stretch/>
        </p:blipFill>
        <p:spPr>
          <a:xfrm>
            <a:off x="5809737" y="980967"/>
            <a:ext cx="1529850" cy="1390455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2248" r="34030"/>
          <a:stretch/>
        </p:blipFill>
        <p:spPr>
          <a:xfrm>
            <a:off x="70230" y="4140041"/>
            <a:ext cx="3087879" cy="271795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2143" b="17538"/>
          <a:stretch/>
        </p:blipFill>
        <p:spPr>
          <a:xfrm rot="3418043">
            <a:off x="9974815" y="936611"/>
            <a:ext cx="1752130" cy="166222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509" t="23967" r="34706" b="28459"/>
          <a:stretch/>
        </p:blipFill>
        <p:spPr>
          <a:xfrm rot="2424395">
            <a:off x="6390574" y="3602776"/>
            <a:ext cx="2483322" cy="1548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61652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 advTm="19904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  <p:extLst mod="1">
    <p:ext uri="{E180D4A7-C9FB-4DFB-919C-405C955672EB}">
      <p14:showEvtLst xmlns:p14="http://schemas.microsoft.com/office/powerpoint/2010/main" xmlns="">
        <p14:triggerEvt type="onClick" time="1597" objId="2"/>
        <p14:triggerEvt type="onClick" time="5424" objId="12"/>
        <p14:triggerEvt type="onClick" time="7429" objId="6"/>
        <p14:triggerEvt type="onClick" time="9697" objId="11"/>
        <p14:triggerEvt type="onClick" time="11178" objId="8"/>
        <p14:triggerEvt type="onClick" time="12769" objId="10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8869680" cy="425384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bg1"/>
                </a:solidFill>
              </a:rPr>
              <a:t>Co dává maminka do cukroví?</a:t>
            </a:r>
            <a:endParaRPr lang="cs-CZ" sz="1800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437" b="91468" l="13281" r="89375">
                        <a14:foregroundMark x1="53750" y1="7167" x2="53750" y2="7167"/>
                        <a14:foregroundMark x1="42344" y1="79181" x2="42656" y2="84300"/>
                        <a14:foregroundMark x1="42344" y1="84812" x2="41250" y2="87372"/>
                        <a14:backgroundMark x1="46250" y1="75256" x2="66875" y2="91126"/>
                        <a14:backgroundMark x1="69531" y1="88737" x2="72344" y2="90273"/>
                        <a14:backgroundMark x1="60625" y1="45392" x2="60625" y2="45392"/>
                        <a14:backgroundMark x1="62344" y1="47440" x2="61094" y2="46416"/>
                        <a14:backgroundMark x1="53594" y1="45904" x2="43750" y2="636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59178" y="3036649"/>
            <a:ext cx="1574866" cy="144198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1250" l="156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4456" y="1630139"/>
            <a:ext cx="999744" cy="142820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99" r="13400"/>
          <a:stretch/>
        </p:blipFill>
        <p:spPr>
          <a:xfrm>
            <a:off x="8347903" y="250982"/>
            <a:ext cx="2283153" cy="2017408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151955" y="4460223"/>
            <a:ext cx="3839396" cy="1667342"/>
            <a:chOff x="2352857" y="5105139"/>
            <a:chExt cx="4036320" cy="1752861"/>
          </a:xfrm>
        </p:grpSpPr>
        <p:pic>
          <p:nvPicPr>
            <p:cNvPr id="1026" name="Picture 2" descr="http://www.sunipix.com/galvestontexas/fruitsvegetables/carrot11.jpg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8354"/>
            <a:stretch/>
          </p:blipFill>
          <p:spPr bwMode="auto">
            <a:xfrm>
              <a:off x="2352857" y="5117432"/>
              <a:ext cx="3507595" cy="14987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http://www.sunipix.com/galvestontexas/fruitsvegetables/carrot10.jpg"/>
            <p:cNvPicPr>
              <a:picLocks noChangeAspect="1" noChangeArrowheads="1"/>
            </p:cNvPicPr>
            <p:nvPr/>
          </p:nvPicPr>
          <p:blipFill rotWithShape="1"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6822" t="29432" r="6722" b="7961"/>
            <a:stretch/>
          </p:blipFill>
          <p:spPr bwMode="auto">
            <a:xfrm>
              <a:off x="2587198" y="5105139"/>
              <a:ext cx="3801979" cy="17528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146" t="32906" r="5416" b="15502"/>
          <a:stretch/>
        </p:blipFill>
        <p:spPr>
          <a:xfrm>
            <a:off x="4599555" y="3886517"/>
            <a:ext cx="3088915" cy="1828021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5833" b="92500" l="3906" r="94688">
                        <a14:foregroundMark x1="90313" y1="10625" x2="78594" y2="21042"/>
                        <a14:foregroundMark x1="91094" y1="10625" x2="91406" y2="63125"/>
                        <a14:foregroundMark x1="91719" y1="9792" x2="91719" y2="9792"/>
                        <a14:foregroundMark x1="91875" y1="9583" x2="67500" y2="9167"/>
                        <a14:foregroundMark x1="88438" y1="38750" x2="74844" y2="28750"/>
                        <a14:foregroundMark x1="82031" y1="26875" x2="72188" y2="49583"/>
                        <a14:foregroundMark x1="80625" y1="38958" x2="79063" y2="44583"/>
                      </a14:backgroundRemoval>
                    </a14:imgEffect>
                    <a14:imgEffect>
                      <a14:brightnessContrast bright="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9906038" y="2629497"/>
            <a:ext cx="1889683" cy="1417263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41" t="12512" r="5863" b="11981"/>
          <a:stretch/>
        </p:blipFill>
        <p:spPr>
          <a:xfrm rot="16384845">
            <a:off x="2260426" y="1984331"/>
            <a:ext cx="2552546" cy="1784685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195" t="8421" r="5329" b="2714"/>
          <a:stretch/>
        </p:blipFill>
        <p:spPr>
          <a:xfrm>
            <a:off x="5260026" y="1490261"/>
            <a:ext cx="2667216" cy="205565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9196"/>
          <a:stretch/>
        </p:blipFill>
        <p:spPr>
          <a:xfrm>
            <a:off x="8347903" y="4820752"/>
            <a:ext cx="3133143" cy="1466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0542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a zvuků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www.sunipix.com</a:t>
            </a:r>
            <a:r>
              <a:rPr lang="cs-CZ" dirty="0"/>
              <a:t> (mrkev)</a:t>
            </a:r>
          </a:p>
          <a:p>
            <a:r>
              <a:rPr lang="cs-CZ" dirty="0">
                <a:hlinkClick r:id="rId3"/>
              </a:rPr>
              <a:t>www.pixabay.com</a:t>
            </a:r>
            <a:r>
              <a:rPr lang="cs-CZ" dirty="0"/>
              <a:t> </a:t>
            </a:r>
          </a:p>
          <a:p>
            <a:r>
              <a:rPr lang="cs-CZ" dirty="0" smtClean="0"/>
              <a:t>Fotoarchiv autorek (</a:t>
            </a:r>
            <a:r>
              <a:rPr lang="cs-CZ" dirty="0"/>
              <a:t>mouka, droždí, kypřící prášek)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Tm="3256">
        <p:fade/>
      </p:transition>
    </mc:Choice>
    <mc:Fallback>
      <p:transition spd="med" advTm="325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(modelína, podložka, vykrajovátka, váleček, rádýlko)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Tm="579">
        <p:fade/>
      </p:transition>
    </mc:Choice>
    <mc:Fallback>
      <p:transition spd="med" advTm="579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dětmi si povídáme o vánočních tradicích – pečení cukroví, děti rozeznávají druhy moučníků, dezertů a jejich využití.</a:t>
            </a:r>
          </a:p>
          <a:p>
            <a:r>
              <a:rPr lang="cs-CZ" dirty="0" smtClean="0"/>
              <a:t>Dále se naučí </a:t>
            </a:r>
            <a:r>
              <a:rPr lang="cs-CZ" dirty="0" smtClean="0"/>
              <a:t>poznávat, </a:t>
            </a:r>
            <a:r>
              <a:rPr lang="cs-CZ" dirty="0" smtClean="0"/>
              <a:t>co patří k pečení moučníků.</a:t>
            </a:r>
          </a:p>
          <a:p>
            <a:r>
              <a:rPr lang="cs-CZ" dirty="0" smtClean="0"/>
              <a:t>Navazuje výtvarná aktivita – tvoření cukroví z modelíny</a:t>
            </a:r>
          </a:p>
          <a:p>
            <a:pPr marL="45720" indent="0">
              <a:buNone/>
            </a:pPr>
            <a:r>
              <a:rPr lang="cs-CZ" b="1" dirty="0" smtClean="0"/>
              <a:t>Očekávání a cíle</a:t>
            </a:r>
          </a:p>
          <a:p>
            <a:r>
              <a:rPr lang="cs-CZ" dirty="0" smtClean="0"/>
              <a:t>Jednoduché úkony s výtvarnými pomůckami – modelína </a:t>
            </a:r>
            <a:r>
              <a:rPr lang="cs-CZ" dirty="0" smtClean="0"/>
              <a:t>(válení</a:t>
            </a:r>
            <a:r>
              <a:rPr lang="cs-CZ" dirty="0" smtClean="0"/>
              <a:t>, vykrajování, vrstvení </a:t>
            </a:r>
            <a:r>
              <a:rPr lang="cs-CZ" dirty="0" smtClean="0"/>
              <a:t>…)</a:t>
            </a:r>
            <a:endParaRPr lang="cs-CZ" dirty="0" smtClean="0"/>
          </a:p>
          <a:p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Tm="362">
        <p:fade/>
      </p:transition>
    </mc:Choice>
    <mc:Fallback>
      <p:transition spd="med" advTm="362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prvním snímku</a:t>
            </a:r>
            <a:r>
              <a:rPr lang="cs-CZ" dirty="0"/>
              <a:t> </a:t>
            </a:r>
            <a:r>
              <a:rPr lang="cs-CZ" dirty="0" smtClean="0"/>
              <a:t>se obrázek, který nepatří </a:t>
            </a:r>
            <a:r>
              <a:rPr lang="cs-CZ" dirty="0"/>
              <a:t>do </a:t>
            </a:r>
            <a:r>
              <a:rPr lang="cs-CZ" dirty="0" smtClean="0"/>
              <a:t>cukroví, při kliknutí otočí a   zmizí. Správný obrázek zůstává beze změn.</a:t>
            </a:r>
          </a:p>
          <a:p>
            <a:r>
              <a:rPr lang="cs-CZ" dirty="0" smtClean="0"/>
              <a:t>Na druhém snímku se ingredience patřící k pečení při kliknutí otočí, ostatní zmizí.</a:t>
            </a:r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Tm="492">
        <p:fade/>
      </p:transition>
    </mc:Choice>
    <mc:Fallback>
      <p:transition spd="med" advTm="492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tělo (biologická)</a:t>
            </a:r>
            <a:endParaRPr lang="cs-CZ" dirty="0" smtClean="0"/>
          </a:p>
          <a:p>
            <a:r>
              <a:rPr lang="cs-CZ" dirty="0" smtClean="0"/>
              <a:t>Podoblast</a:t>
            </a:r>
            <a:r>
              <a:rPr lang="cs-CZ" b="1" dirty="0" smtClean="0"/>
              <a:t> jemná motorika, koordinace ruky a oka.</a:t>
            </a:r>
            <a:endParaRPr lang="cs-CZ" dirty="0" smtClean="0"/>
          </a:p>
          <a:p>
            <a:r>
              <a:rPr lang="cs-CZ" dirty="0" smtClean="0"/>
              <a:t>téma</a:t>
            </a:r>
            <a:r>
              <a:rPr lang="cs-CZ" b="1" dirty="0"/>
              <a:t> </a:t>
            </a:r>
            <a:r>
              <a:rPr lang="cs-CZ" dirty="0" smtClean="0"/>
              <a:t>– </a:t>
            </a:r>
            <a:r>
              <a:rPr lang="cs-CZ" b="1" dirty="0" smtClean="0"/>
              <a:t>Vánoce</a:t>
            </a:r>
          </a:p>
          <a:p>
            <a:r>
              <a:rPr lang="cs-CZ" b="1" dirty="0" smtClean="0"/>
              <a:t>Dosažené </a:t>
            </a:r>
            <a:r>
              <a:rPr lang="cs-CZ" b="1" dirty="0"/>
              <a:t>KONKRETIZOVANÉ VÝSTUPY </a:t>
            </a:r>
            <a:endParaRPr lang="cs-CZ" b="1" dirty="0" smtClean="0"/>
          </a:p>
          <a:p>
            <a:pPr marL="45720" indent="0">
              <a:buNone/>
            </a:pPr>
            <a:r>
              <a:rPr lang="cs-CZ" dirty="0" smtClean="0"/>
              <a:t>– modelovat, zkoumat hmatem vlastnosti materiálu.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Tm="432">
        <p:fade/>
      </p:transition>
    </mc:Choice>
    <mc:Fallback>
      <p:transition spd="med" advTm="432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Tm="528">
        <p:fade/>
      </p:transition>
    </mc:Choice>
    <mc:Fallback>
      <p:transition spd="med" advTm="528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290</Words>
  <Application>Microsoft Office PowerPoint</Application>
  <PresentationFormat>Vlastní</PresentationFormat>
  <Paragraphs>47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VÁNOCE</vt:lpstr>
      <vt:lpstr>Snímek 2</vt:lpstr>
      <vt:lpstr>Co dává maminka do cukroví?</vt:lpstr>
      <vt:lpstr>Použité zdroje obrázků a zvuků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2015-04-13T21:00:34Z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