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5" r:id="rId4"/>
    <p:sldId id="286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  <a:srgbClr val="FFFFFF"/>
    <a:srgbClr val="FDF8E8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102" y="-1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061F8-2A07-41DC-B59D-1A440E2D4162}" type="slidenum">
              <a:rPr lang="cs-CZ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1760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061F8-2A07-41DC-B59D-1A440E2D4162}" type="slidenum">
              <a:rPr lang="cs-CZ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1251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0183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4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>
              <a:spcBef>
                <a:spcPts val="0"/>
              </a:spcBef>
            </a:pPr>
            <a:r>
              <a:rPr lang="cs-CZ" sz="3600" dirty="0"/>
              <a:t>MLUVENÍ S MARŤANEM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První hláska ve slově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  <p:pic>
        <p:nvPicPr>
          <p:cNvPr id="4" name="Obrázek 3" descr="DSC02248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792715" y="805068"/>
            <a:ext cx="27432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klubk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0011" y="349709"/>
            <a:ext cx="2131172" cy="2247899"/>
          </a:xfrm>
          <a:prstGeom prst="rect">
            <a:avLst/>
          </a:prstGeom>
        </p:spPr>
      </p:pic>
      <p:pic>
        <p:nvPicPr>
          <p:cNvPr id="5" name="Obrázek 4" descr="kytk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7302" y="339996"/>
            <a:ext cx="1403458" cy="2934997"/>
          </a:xfrm>
          <a:prstGeom prst="rect">
            <a:avLst/>
          </a:prstGeom>
        </p:spPr>
      </p:pic>
      <p:pic>
        <p:nvPicPr>
          <p:cNvPr id="6" name="Obrázek 5" descr="parapl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155" y="3496339"/>
            <a:ext cx="2286608" cy="2462200"/>
          </a:xfrm>
          <a:prstGeom prst="rect">
            <a:avLst/>
          </a:prstGeom>
        </p:spPr>
      </p:pic>
      <p:pic>
        <p:nvPicPr>
          <p:cNvPr id="7" name="Obrázek 6" descr="slunicko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0740" y="3496339"/>
            <a:ext cx="2325467" cy="2325504"/>
          </a:xfrm>
          <a:prstGeom prst="rect">
            <a:avLst/>
          </a:prstGeom>
        </p:spPr>
      </p:pic>
      <p:pic>
        <p:nvPicPr>
          <p:cNvPr id="9" name="Obrázek 8" descr="sukne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97312" y="3730959"/>
            <a:ext cx="2374040" cy="1992960"/>
          </a:xfrm>
          <a:prstGeom prst="rect">
            <a:avLst/>
          </a:prstGeom>
        </p:spPr>
      </p:pic>
      <p:pic>
        <p:nvPicPr>
          <p:cNvPr id="10" name="Obrázek 9" descr="svíčka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80740" y="281712"/>
            <a:ext cx="1621673" cy="260922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27" y="582843"/>
            <a:ext cx="1905266" cy="1895740"/>
          </a:xfrm>
          <a:prstGeom prst="rect">
            <a:avLst/>
          </a:prstGeom>
        </p:spPr>
      </p:pic>
      <p:sp>
        <p:nvSpPr>
          <p:cNvPr id="2" name="Zaoblený obdélník 1"/>
          <p:cNvSpPr/>
          <p:nvPr/>
        </p:nvSpPr>
        <p:spPr>
          <a:xfrm>
            <a:off x="9500715" y="4062549"/>
            <a:ext cx="2691285" cy="2664822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S</a:t>
            </a:r>
            <a:endParaRPr lang="cs-CZ" sz="9600" b="1" dirty="0">
              <a:solidFill>
                <a:schemeClr val="tx1"/>
              </a:solidFill>
            </a:endParaRPr>
          </a:p>
        </p:txBody>
      </p:sp>
      <p:pic>
        <p:nvPicPr>
          <p:cNvPr id="13" name="Obrázek 12" descr="DSC02248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11147959" y="149082"/>
            <a:ext cx="845155" cy="1126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06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pyte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15" y="233143"/>
            <a:ext cx="1975736" cy="2781366"/>
          </a:xfrm>
          <a:prstGeom prst="rect">
            <a:avLst/>
          </a:prstGeom>
        </p:spPr>
      </p:pic>
      <p:pic>
        <p:nvPicPr>
          <p:cNvPr id="3" name="Obrázek 2" descr="ryb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666" y="534095"/>
            <a:ext cx="2743200" cy="2028521"/>
          </a:xfrm>
          <a:prstGeom prst="rect">
            <a:avLst/>
          </a:prstGeom>
        </p:spPr>
      </p:pic>
      <p:pic>
        <p:nvPicPr>
          <p:cNvPr id="4" name="Obrázek 3" descr="lodk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9395" y="396037"/>
            <a:ext cx="2743200" cy="2455578"/>
          </a:xfrm>
          <a:prstGeom prst="rect">
            <a:avLst/>
          </a:prstGeom>
        </p:spPr>
      </p:pic>
      <p:pic>
        <p:nvPicPr>
          <p:cNvPr id="5" name="Obrázek 4" descr="plot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66477" y="3516435"/>
            <a:ext cx="2743200" cy="2383472"/>
          </a:xfrm>
          <a:prstGeom prst="rect">
            <a:avLst/>
          </a:prstGeom>
        </p:spPr>
      </p:pic>
      <p:pic>
        <p:nvPicPr>
          <p:cNvPr id="6" name="Obrázek 5" descr="smrk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3750" y="3497007"/>
            <a:ext cx="2743200" cy="2725534"/>
          </a:xfrm>
          <a:prstGeom prst="rect">
            <a:avLst/>
          </a:prstGeom>
        </p:spPr>
      </p:pic>
      <p:pic>
        <p:nvPicPr>
          <p:cNvPr id="7" name="Obrázek 6" descr="ponozka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11200" y="3331871"/>
            <a:ext cx="1868874" cy="2268804"/>
          </a:xfrm>
          <a:prstGeom prst="rect">
            <a:avLst/>
          </a:prstGeom>
        </p:spPr>
      </p:pic>
      <p:pic>
        <p:nvPicPr>
          <p:cNvPr id="8" name="Obrázek 7" descr="tužky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70484" y="472563"/>
            <a:ext cx="1878589" cy="2541946"/>
          </a:xfrm>
          <a:prstGeom prst="rect">
            <a:avLst/>
          </a:prstGeom>
        </p:spPr>
      </p:pic>
      <p:sp>
        <p:nvSpPr>
          <p:cNvPr id="11" name="Zaoblený obdélník 10"/>
          <p:cNvSpPr/>
          <p:nvPr/>
        </p:nvSpPr>
        <p:spPr>
          <a:xfrm>
            <a:off x="9500715" y="4062549"/>
            <a:ext cx="2691285" cy="2664822"/>
          </a:xfrm>
          <a:prstGeom prst="round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chemeClr val="tx1"/>
                </a:solidFill>
              </a:rPr>
              <a:t>P</a:t>
            </a:r>
          </a:p>
        </p:txBody>
      </p:sp>
      <p:pic>
        <p:nvPicPr>
          <p:cNvPr id="12" name="Obrázek 11" descr="DSC02248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11147959" y="149082"/>
            <a:ext cx="845155" cy="1126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222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slovo, které začíná na zobrazené písmenko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se učí slyšet první hlásku slova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kliknutím na správný obrázek vybírají slovo, které začíná  písmenkem „S“</a:t>
            </a:r>
          </a:p>
          <a:p>
            <a:r>
              <a:rPr lang="cs-CZ" dirty="0"/>
              <a:t>Děti kliknutím na správný obrázek vybírají slovo, které začíná  písmenkem </a:t>
            </a:r>
            <a:r>
              <a:rPr lang="cs-CZ" dirty="0" smtClean="0"/>
              <a:t>„P“</a:t>
            </a:r>
          </a:p>
          <a:p>
            <a:r>
              <a:rPr lang="cs-CZ" dirty="0" smtClean="0"/>
              <a:t>Za pomoci animačních efektů se dětem nabízí zpětná vazba</a:t>
            </a:r>
          </a:p>
          <a:p>
            <a:r>
              <a:rPr lang="cs-CZ" dirty="0" smtClean="0"/>
              <a:t>Součástí práce s DUM je slovní aktivita, kdy děti učí mimozemšťana správné výslovnosti </a:t>
            </a:r>
            <a:r>
              <a:rPr lang="cs-CZ" dirty="0" smtClean="0"/>
              <a:t>(marťan </a:t>
            </a:r>
            <a:r>
              <a:rPr lang="cs-CZ" dirty="0" smtClean="0"/>
              <a:t>slovo zkomolí a děti jej opravují 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jsou pro děti vytištěné a </a:t>
            </a:r>
            <a:r>
              <a:rPr lang="cs-CZ" dirty="0" err="1" smtClean="0"/>
              <a:t>zalaminované</a:t>
            </a:r>
            <a:r>
              <a:rPr lang="cs-CZ" dirty="0" smtClean="0"/>
              <a:t>. Děti tak mají možnost pracovat stejnou formou na magnetické tabulce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Porozumět slyšenému </a:t>
            </a:r>
          </a:p>
          <a:p>
            <a:r>
              <a:rPr lang="cs-CZ" dirty="0"/>
              <a:t>Vyslovovat všechny hlásky správně a mluvit zřetelně, gramaticky správně, v přiměřeném tempu, ovládat sílu a intonaci hlasu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297</Words>
  <Application>Microsoft Office PowerPoint</Application>
  <PresentationFormat>Vlastní</PresentationFormat>
  <Paragraphs>58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MLUVENÍ S MARŤANEM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a myš bajka</dc:title>
  <dc:creator/>
  <cp:lastModifiedBy/>
  <cp:revision>2</cp:revision>
  <dcterms:created xsi:type="dcterms:W3CDTF">2014-08-05T12:38:58Z</dcterms:created>
  <dcterms:modified xsi:type="dcterms:W3CDTF">2015-04-14T15:33:46Z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