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m4a" ContentType="audi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73" r:id="rId4"/>
    <p:sldId id="284" r:id="rId5"/>
    <p:sldId id="283" r:id="rId6"/>
    <p:sldId id="275" r:id="rId7"/>
    <p:sldId id="277" r:id="rId8"/>
    <p:sldId id="276" r:id="rId9"/>
    <p:sldId id="278" r:id="rId10"/>
    <p:sldId id="279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73"/>
          </p14:sldIdLst>
        </p14:section>
        <p14:section name="pracovní list" id="{713B6CF4-F943-4E9F-8B62-5C6AD60690EB}">
          <p14:sldIdLst>
            <p14:sldId id="284"/>
            <p14:sldId id="283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79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6AB020"/>
    <a:srgbClr val="FF5000"/>
    <a:srgbClr val="FF0000"/>
    <a:srgbClr val="725111"/>
    <a:srgbClr val="44321E"/>
    <a:srgbClr val="3B7225"/>
    <a:srgbClr val="67B03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99" autoAdjust="0"/>
    <p:restoredTop sz="94660"/>
  </p:normalViewPr>
  <p:slideViewPr>
    <p:cSldViewPr snapToGrid="0">
      <p:cViewPr varScale="1">
        <p:scale>
          <a:sx n="78" d="100"/>
          <a:sy n="78" d="100"/>
        </p:scale>
        <p:origin x="-90" y="-684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16.4.2015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16.4.2015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6.xml"/><Relationship Id="rId18" Type="http://schemas.openxmlformats.org/officeDocument/2006/relationships/image" Target="../media/image8.png"/><Relationship Id="rId26" Type="http://schemas.openxmlformats.org/officeDocument/2006/relationships/image" Target="../media/image16.png"/><Relationship Id="rId3" Type="http://schemas.openxmlformats.org/officeDocument/2006/relationships/audio" Target="../media/media3.m4a"/><Relationship Id="rId21" Type="http://schemas.openxmlformats.org/officeDocument/2006/relationships/image" Target="../media/image11.png"/><Relationship Id="rId47" Type="http://schemas.openxmlformats.org/officeDocument/2006/relationships/image" Target="../media/image24.png"/><Relationship Id="rId50" Type="http://schemas.openxmlformats.org/officeDocument/2006/relationships/image" Target="../media/image27.png"/><Relationship Id="rId55" Type="http://schemas.microsoft.com/office/2007/relationships/media" Target="../media/media2.m4a"/><Relationship Id="rId63" Type="http://schemas.microsoft.com/office/2007/relationships/media" Target="../media/media10.m4a"/><Relationship Id="rId7" Type="http://schemas.openxmlformats.org/officeDocument/2006/relationships/audio" Target="../media/media7.m4a"/><Relationship Id="rId12" Type="http://schemas.openxmlformats.org/officeDocument/2006/relationships/audio" Target="../media/media12.m4a"/><Relationship Id="rId17" Type="http://schemas.openxmlformats.org/officeDocument/2006/relationships/image" Target="../media/image7.png"/><Relationship Id="rId25" Type="http://schemas.openxmlformats.org/officeDocument/2006/relationships/image" Target="../media/image15.png"/><Relationship Id="rId46" Type="http://schemas.openxmlformats.org/officeDocument/2006/relationships/image" Target="../media/image23.png"/><Relationship Id="rId59" Type="http://schemas.microsoft.com/office/2007/relationships/media" Target="../media/media6.m4a"/><Relationship Id="rId2" Type="http://schemas.openxmlformats.org/officeDocument/2006/relationships/audio" Target="../media/media2.m4a"/><Relationship Id="rId16" Type="http://schemas.openxmlformats.org/officeDocument/2006/relationships/image" Target="../media/image6.png"/><Relationship Id="rId20" Type="http://schemas.openxmlformats.org/officeDocument/2006/relationships/image" Target="../media/image10.png"/><Relationship Id="rId29" Type="http://schemas.openxmlformats.org/officeDocument/2006/relationships/image" Target="../media/image19.png"/><Relationship Id="rId54" Type="http://schemas.openxmlformats.org/officeDocument/2006/relationships/image" Target="../media/image30.png"/><Relationship Id="rId62" Type="http://schemas.microsoft.com/office/2007/relationships/media" Target="../media/media9.m4a"/><Relationship Id="rId1" Type="http://schemas.openxmlformats.org/officeDocument/2006/relationships/audio" Target="../media/media1.m4a"/><Relationship Id="rId6" Type="http://schemas.openxmlformats.org/officeDocument/2006/relationships/audio" Target="../media/media6.m4a"/><Relationship Id="rId11" Type="http://schemas.openxmlformats.org/officeDocument/2006/relationships/audio" Target="../media/media11.m4a"/><Relationship Id="rId24" Type="http://schemas.openxmlformats.org/officeDocument/2006/relationships/image" Target="../media/image14.png"/><Relationship Id="rId45" Type="http://schemas.openxmlformats.org/officeDocument/2006/relationships/image" Target="../media/image22.png"/><Relationship Id="rId53" Type="http://schemas.microsoft.com/office/2007/relationships/media" Target="../media/media1.m4a"/><Relationship Id="rId58" Type="http://schemas.microsoft.com/office/2007/relationships/media" Target="../media/media5.m4a"/><Relationship Id="rId5" Type="http://schemas.openxmlformats.org/officeDocument/2006/relationships/audio" Target="../media/media5.m4a"/><Relationship Id="rId15" Type="http://schemas.openxmlformats.org/officeDocument/2006/relationships/image" Target="../media/image5.png"/><Relationship Id="rId23" Type="http://schemas.openxmlformats.org/officeDocument/2006/relationships/image" Target="../media/image13.png"/><Relationship Id="rId28" Type="http://schemas.openxmlformats.org/officeDocument/2006/relationships/image" Target="../media/image18.png"/><Relationship Id="rId49" Type="http://schemas.openxmlformats.org/officeDocument/2006/relationships/image" Target="../media/image26.png"/><Relationship Id="rId57" Type="http://schemas.microsoft.com/office/2007/relationships/media" Target="../media/media4.m4a"/><Relationship Id="rId61" Type="http://schemas.microsoft.com/office/2007/relationships/media" Target="../media/media8.m4a"/><Relationship Id="rId10" Type="http://schemas.openxmlformats.org/officeDocument/2006/relationships/audio" Target="../media/media10.m4a"/><Relationship Id="rId19" Type="http://schemas.openxmlformats.org/officeDocument/2006/relationships/image" Target="../media/image9.png"/><Relationship Id="rId44" Type="http://schemas.openxmlformats.org/officeDocument/2006/relationships/image" Target="../media/image21.png"/><Relationship Id="rId52" Type="http://schemas.openxmlformats.org/officeDocument/2006/relationships/image" Target="../media/image29.png"/><Relationship Id="rId60" Type="http://schemas.microsoft.com/office/2007/relationships/media" Target="../media/media7.m4a"/><Relationship Id="rId65" Type="http://schemas.microsoft.com/office/2007/relationships/media" Target="../media/media12.m4a"/><Relationship Id="rId4" Type="http://schemas.openxmlformats.org/officeDocument/2006/relationships/audio" Target="../media/media4.m4a"/><Relationship Id="rId9" Type="http://schemas.openxmlformats.org/officeDocument/2006/relationships/audio" Target="../media/media9.m4a"/><Relationship Id="rId14" Type="http://schemas.openxmlformats.org/officeDocument/2006/relationships/image" Target="../media/image4.png"/><Relationship Id="rId22" Type="http://schemas.openxmlformats.org/officeDocument/2006/relationships/image" Target="../media/image12.png"/><Relationship Id="rId27" Type="http://schemas.openxmlformats.org/officeDocument/2006/relationships/image" Target="../media/image17.png"/><Relationship Id="rId30" Type="http://schemas.openxmlformats.org/officeDocument/2006/relationships/image" Target="../media/image20.png"/><Relationship Id="rId43" Type="http://schemas.microsoft.com/office/2007/relationships/hdphoto" Target="../media/hdphoto1.wdp"/><Relationship Id="rId48" Type="http://schemas.openxmlformats.org/officeDocument/2006/relationships/image" Target="../media/image25.png"/><Relationship Id="rId56" Type="http://schemas.microsoft.com/office/2007/relationships/media" Target="../media/media3.m4a"/><Relationship Id="rId64" Type="http://schemas.microsoft.com/office/2007/relationships/media" Target="../media/media11.m4a"/><Relationship Id="rId8" Type="http://schemas.openxmlformats.org/officeDocument/2006/relationships/audio" Target="../media/media8.m4a"/><Relationship Id="rId51" Type="http://schemas.openxmlformats.org/officeDocument/2006/relationships/image" Target="../media/image28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13" Type="http://schemas.openxmlformats.org/officeDocument/2006/relationships/image" Target="../media/image43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12" Type="http://schemas.openxmlformats.org/officeDocument/2006/relationships/image" Target="../media/image42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6.png"/><Relationship Id="rId11" Type="http://schemas.openxmlformats.org/officeDocument/2006/relationships/image" Target="../media/image41.png"/><Relationship Id="rId5" Type="http://schemas.openxmlformats.org/officeDocument/2006/relationships/image" Target="../media/image35.png"/><Relationship Id="rId10" Type="http://schemas.openxmlformats.org/officeDocument/2006/relationships/image" Target="../media/image40.png"/><Relationship Id="rId4" Type="http://schemas.openxmlformats.org/officeDocument/2006/relationships/image" Target="../media/image34.png"/><Relationship Id="rId9" Type="http://schemas.openxmlformats.org/officeDocument/2006/relationships/image" Target="../media/image3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RODOKMEN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b="1" cap="none" dirty="0" smtClean="0"/>
              <a:t>…vyrob si svůj</a:t>
            </a:r>
            <a:endParaRPr lang="cs-CZ" sz="2400" b="1" i="0" cap="none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63316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46824" y="443176"/>
            <a:ext cx="1010809" cy="10301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12457" y="5387622"/>
            <a:ext cx="973265" cy="110245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78351" y="327593"/>
            <a:ext cx="1167750" cy="111848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30051" y="389127"/>
            <a:ext cx="1030124" cy="102368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68831" y="3700014"/>
            <a:ext cx="988802" cy="113208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38934" y="5332231"/>
            <a:ext cx="1387685" cy="11578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77268" y="5362775"/>
            <a:ext cx="895281" cy="1143673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80439" y="5379134"/>
            <a:ext cx="974307" cy="1095882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38951" y="5436334"/>
            <a:ext cx="1249764" cy="1042771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11620" y="387846"/>
            <a:ext cx="983447" cy="1030124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08385" y="2006959"/>
            <a:ext cx="1111962" cy="1115447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26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8809" y="2012829"/>
            <a:ext cx="1138708" cy="1142277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83045" y="442556"/>
            <a:ext cx="1294766" cy="1005467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87074" y="2012829"/>
            <a:ext cx="1037796" cy="1123841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76170" y="3735068"/>
            <a:ext cx="1303357" cy="1040649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43"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84715" y="375628"/>
            <a:ext cx="1026905" cy="1030124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4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22601" y="254621"/>
            <a:ext cx="1297025" cy="1163269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4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37082" y="1987567"/>
            <a:ext cx="1081603" cy="1159507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4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03929" y="3728943"/>
            <a:ext cx="1236473" cy="1062594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>
          <a:blip r:embed="rId4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0381" y="5514062"/>
            <a:ext cx="1351850" cy="1058245"/>
          </a:xfrm>
          <a:prstGeom prst="rect">
            <a:avLst/>
          </a:prstGeom>
        </p:spPr>
      </p:pic>
      <p:pic>
        <p:nvPicPr>
          <p:cNvPr id="59" name="Obrázek 58"/>
          <p:cNvPicPr>
            <a:picLocks noChangeAspect="1"/>
          </p:cNvPicPr>
          <p:nvPr/>
        </p:nvPicPr>
        <p:blipFill>
          <a:blip r:embed="rId4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65945" y="5419581"/>
            <a:ext cx="1012355" cy="1030060"/>
          </a:xfrm>
          <a:prstGeom prst="rect">
            <a:avLst/>
          </a:prstGeom>
        </p:spPr>
      </p:pic>
      <p:pic>
        <p:nvPicPr>
          <p:cNvPr id="63" name="Obrázek 62"/>
          <p:cNvPicPr>
            <a:picLocks noChangeAspect="1"/>
          </p:cNvPicPr>
          <p:nvPr/>
        </p:nvPicPr>
        <p:blipFill>
          <a:blip r:embed="rId4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39756" y="3727499"/>
            <a:ext cx="964795" cy="1104596"/>
          </a:xfrm>
          <a:prstGeom prst="rect">
            <a:avLst/>
          </a:prstGeom>
        </p:spPr>
      </p:pic>
      <p:pic>
        <p:nvPicPr>
          <p:cNvPr id="65" name="Obrázek 64"/>
          <p:cNvPicPr>
            <a:picLocks noChangeAspect="1"/>
          </p:cNvPicPr>
          <p:nvPr/>
        </p:nvPicPr>
        <p:blipFill>
          <a:blip r:embed="rId5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7722" y="3786703"/>
            <a:ext cx="964289" cy="989014"/>
          </a:xfrm>
          <a:prstGeom prst="rect">
            <a:avLst/>
          </a:prstGeom>
        </p:spPr>
      </p:pic>
      <p:pic>
        <p:nvPicPr>
          <p:cNvPr id="66" name="Obrázek 65"/>
          <p:cNvPicPr>
            <a:picLocks noChangeAspect="1"/>
          </p:cNvPicPr>
          <p:nvPr/>
        </p:nvPicPr>
        <p:blipFill>
          <a:blip r:embed="rId5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22671" y="3770904"/>
            <a:ext cx="1042952" cy="1061191"/>
          </a:xfrm>
          <a:prstGeom prst="rect">
            <a:avLst/>
          </a:prstGeom>
        </p:spPr>
      </p:pic>
      <p:pic>
        <p:nvPicPr>
          <p:cNvPr id="67" name="Obrázek 66"/>
          <p:cNvPicPr>
            <a:picLocks noChangeAspect="1"/>
          </p:cNvPicPr>
          <p:nvPr/>
        </p:nvPicPr>
        <p:blipFill>
          <a:blip r:embed="rId5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2661" y="409783"/>
            <a:ext cx="1010821" cy="1028498"/>
          </a:xfrm>
          <a:prstGeom prst="rect">
            <a:avLst/>
          </a:prstGeom>
        </p:spPr>
      </p:pic>
      <p:sp>
        <p:nvSpPr>
          <p:cNvPr id="72" name="Obdélník 71"/>
          <p:cNvSpPr/>
          <p:nvPr/>
        </p:nvSpPr>
        <p:spPr>
          <a:xfrm>
            <a:off x="6178732" y="251697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4140297" y="1937406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4140297" y="3623115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5588182" y="5308824"/>
            <a:ext cx="1064254" cy="1266635"/>
          </a:xfrm>
          <a:prstGeom prst="rect">
            <a:avLst/>
          </a:prstGeom>
          <a:noFill/>
          <a:ln w="76200">
            <a:solidFill>
              <a:srgbClr val="FF5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4327098" y="5308823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6844286" y="5308823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6895722" y="3623115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7449764" y="251697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10177797" y="251697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8906765" y="251697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727852" y="251697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1995322" y="251697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3453292" y="251697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4720762" y="251697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6870744" y="1931710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9585395" y="1937406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1421483" y="1937406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727852" y="3623115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bdélník 90"/>
          <p:cNvSpPr/>
          <p:nvPr/>
        </p:nvSpPr>
        <p:spPr>
          <a:xfrm>
            <a:off x="1995322" y="3623115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bdélník 91"/>
          <p:cNvSpPr/>
          <p:nvPr/>
        </p:nvSpPr>
        <p:spPr>
          <a:xfrm>
            <a:off x="8915285" y="3623114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bdélník 92"/>
          <p:cNvSpPr/>
          <p:nvPr/>
        </p:nvSpPr>
        <p:spPr>
          <a:xfrm>
            <a:off x="10182755" y="3623114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bdélník 93"/>
          <p:cNvSpPr/>
          <p:nvPr/>
        </p:nvSpPr>
        <p:spPr>
          <a:xfrm>
            <a:off x="9566789" y="5301330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Obdélník 107"/>
          <p:cNvSpPr/>
          <p:nvPr/>
        </p:nvSpPr>
        <p:spPr>
          <a:xfrm>
            <a:off x="1526448" y="5305673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bdélník 108"/>
          <p:cNvSpPr/>
          <p:nvPr/>
        </p:nvSpPr>
        <p:spPr>
          <a:xfrm>
            <a:off x="265364" y="5305672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bdélník 109"/>
          <p:cNvSpPr/>
          <p:nvPr/>
        </p:nvSpPr>
        <p:spPr>
          <a:xfrm>
            <a:off x="2782552" y="5305672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9" name="Pravoúhlá spojnice 118"/>
          <p:cNvCxnSpPr>
            <a:stCxn id="83" idx="2"/>
            <a:endCxn id="89" idx="0"/>
          </p:cNvCxnSpPr>
          <p:nvPr/>
        </p:nvCxnSpPr>
        <p:spPr>
          <a:xfrm rot="16200000" flipH="1">
            <a:off x="1397257" y="1381053"/>
            <a:ext cx="419074" cy="693631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ravoúhlá spojnice 121"/>
          <p:cNvCxnSpPr>
            <a:stCxn id="84" idx="2"/>
            <a:endCxn id="89" idx="0"/>
          </p:cNvCxnSpPr>
          <p:nvPr/>
        </p:nvCxnSpPr>
        <p:spPr>
          <a:xfrm rot="5400000">
            <a:off x="2030993" y="1440950"/>
            <a:ext cx="419074" cy="573839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ravoúhlá spojnice 124"/>
          <p:cNvCxnSpPr>
            <a:stCxn id="86" idx="2"/>
            <a:endCxn id="73" idx="0"/>
          </p:cNvCxnSpPr>
          <p:nvPr/>
        </p:nvCxnSpPr>
        <p:spPr>
          <a:xfrm rot="5400000">
            <a:off x="4753120" y="1437637"/>
            <a:ext cx="419074" cy="580465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ravoúhlá spojnice 125"/>
          <p:cNvCxnSpPr>
            <a:stCxn id="85" idx="2"/>
            <a:endCxn id="73" idx="0"/>
          </p:cNvCxnSpPr>
          <p:nvPr/>
        </p:nvCxnSpPr>
        <p:spPr>
          <a:xfrm rot="16200000" flipH="1">
            <a:off x="4119384" y="1384366"/>
            <a:ext cx="419074" cy="687005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ravoúhlá spojnice 132"/>
          <p:cNvCxnSpPr>
            <a:stCxn id="80" idx="2"/>
            <a:endCxn id="87" idx="0"/>
          </p:cNvCxnSpPr>
          <p:nvPr/>
        </p:nvCxnSpPr>
        <p:spPr>
          <a:xfrm rot="5400000">
            <a:off x="7485692" y="1435511"/>
            <a:ext cx="413378" cy="579020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ravoúhlá spojnice 133"/>
          <p:cNvCxnSpPr>
            <a:stCxn id="72" idx="2"/>
            <a:endCxn id="87" idx="0"/>
          </p:cNvCxnSpPr>
          <p:nvPr/>
        </p:nvCxnSpPr>
        <p:spPr>
          <a:xfrm rot="16200000" flipH="1">
            <a:off x="6850176" y="1379015"/>
            <a:ext cx="413378" cy="69201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ravoúhlá spojnice 138"/>
          <p:cNvCxnSpPr>
            <a:stCxn id="81" idx="2"/>
            <a:endCxn id="88" idx="0"/>
          </p:cNvCxnSpPr>
          <p:nvPr/>
        </p:nvCxnSpPr>
        <p:spPr>
          <a:xfrm rot="5400000">
            <a:off x="10204186" y="1431668"/>
            <a:ext cx="419074" cy="59240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Pravoúhlá spojnice 139"/>
          <p:cNvCxnSpPr>
            <a:stCxn id="82" idx="2"/>
            <a:endCxn id="88" idx="0"/>
          </p:cNvCxnSpPr>
          <p:nvPr/>
        </p:nvCxnSpPr>
        <p:spPr>
          <a:xfrm rot="16200000" flipH="1">
            <a:off x="9568670" y="1388554"/>
            <a:ext cx="419074" cy="678630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ravoúhlá spojnice 144"/>
          <p:cNvCxnSpPr>
            <a:stCxn id="88" idx="2"/>
            <a:endCxn id="79" idx="0"/>
          </p:cNvCxnSpPr>
          <p:nvPr/>
        </p:nvCxnSpPr>
        <p:spPr>
          <a:xfrm rot="5400000">
            <a:off x="8563149" y="2068742"/>
            <a:ext cx="419074" cy="2689673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ravoúhlá spojnice 145"/>
          <p:cNvCxnSpPr>
            <a:stCxn id="89" idx="2"/>
            <a:endCxn id="74" idx="0"/>
          </p:cNvCxnSpPr>
          <p:nvPr/>
        </p:nvCxnSpPr>
        <p:spPr>
          <a:xfrm rot="16200000" flipH="1">
            <a:off x="3103480" y="2054171"/>
            <a:ext cx="419074" cy="2718814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Pravoúhlá spojnice 153"/>
          <p:cNvCxnSpPr>
            <a:stCxn id="79" idx="2"/>
            <a:endCxn id="75" idx="0"/>
          </p:cNvCxnSpPr>
          <p:nvPr/>
        </p:nvCxnSpPr>
        <p:spPr>
          <a:xfrm rot="5400000">
            <a:off x="6564542" y="4445517"/>
            <a:ext cx="419074" cy="1307540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Pravoúhlá spojnice 154"/>
          <p:cNvCxnSpPr>
            <a:stCxn id="74" idx="2"/>
            <a:endCxn id="75" idx="0"/>
          </p:cNvCxnSpPr>
          <p:nvPr/>
        </p:nvCxnSpPr>
        <p:spPr>
          <a:xfrm rot="16200000" flipH="1">
            <a:off x="5186829" y="4375344"/>
            <a:ext cx="419074" cy="1447885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Pravoúhlá spojnice 159"/>
          <p:cNvCxnSpPr>
            <a:stCxn id="93" idx="2"/>
            <a:endCxn id="94" idx="0"/>
          </p:cNvCxnSpPr>
          <p:nvPr/>
        </p:nvCxnSpPr>
        <p:spPr>
          <a:xfrm rot="5400000">
            <a:off x="10201109" y="4787556"/>
            <a:ext cx="411581" cy="615966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Pravoúhlá spojnice 170"/>
          <p:cNvCxnSpPr>
            <a:stCxn id="90" idx="2"/>
            <a:endCxn id="108" idx="0"/>
          </p:cNvCxnSpPr>
          <p:nvPr/>
        </p:nvCxnSpPr>
        <p:spPr>
          <a:xfrm rot="16200000" flipH="1">
            <a:off x="1451316" y="4698413"/>
            <a:ext cx="415923" cy="798596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Pravoúhlá spojnice 171"/>
          <p:cNvCxnSpPr>
            <a:stCxn id="91" idx="2"/>
            <a:endCxn id="108" idx="0"/>
          </p:cNvCxnSpPr>
          <p:nvPr/>
        </p:nvCxnSpPr>
        <p:spPr>
          <a:xfrm rot="5400000">
            <a:off x="2085051" y="4863274"/>
            <a:ext cx="415923" cy="468874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0" name="Pravoúhlá spojnice 179"/>
          <p:cNvCxnSpPr>
            <a:stCxn id="92" idx="2"/>
            <a:endCxn id="94" idx="0"/>
          </p:cNvCxnSpPr>
          <p:nvPr/>
        </p:nvCxnSpPr>
        <p:spPr>
          <a:xfrm rot="16200000" flipH="1">
            <a:off x="9567374" y="4769787"/>
            <a:ext cx="411581" cy="651504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Pravoúhlá spojnice 183"/>
          <p:cNvCxnSpPr/>
          <p:nvPr/>
        </p:nvCxnSpPr>
        <p:spPr>
          <a:xfrm flipV="1">
            <a:off x="774148" y="5096613"/>
            <a:ext cx="485830" cy="204717"/>
          </a:xfrm>
          <a:prstGeom prst="bentConnector3">
            <a:avLst>
              <a:gd name="adj1" fmla="val -1827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Pravoúhlá spojnice 186"/>
          <p:cNvCxnSpPr>
            <a:stCxn id="110" idx="0"/>
          </p:cNvCxnSpPr>
          <p:nvPr/>
        </p:nvCxnSpPr>
        <p:spPr>
          <a:xfrm rot="16200000" flipV="1">
            <a:off x="2810234" y="4801226"/>
            <a:ext cx="209059" cy="799833"/>
          </a:xfrm>
          <a:prstGeom prst="bentConnector2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Přímá spojnice 191"/>
          <p:cNvCxnSpPr>
            <a:stCxn id="76" idx="0"/>
          </p:cNvCxnSpPr>
          <p:nvPr/>
        </p:nvCxnSpPr>
        <p:spPr>
          <a:xfrm flipV="1">
            <a:off x="4859225" y="5096613"/>
            <a:ext cx="4980" cy="21221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Přímá spojnice 196"/>
          <p:cNvCxnSpPr/>
          <p:nvPr/>
        </p:nvCxnSpPr>
        <p:spPr>
          <a:xfrm flipV="1">
            <a:off x="7333100" y="5092611"/>
            <a:ext cx="4980" cy="21221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Přímá spojnice 197"/>
          <p:cNvCxnSpPr/>
          <p:nvPr/>
        </p:nvCxnSpPr>
        <p:spPr>
          <a:xfrm flipV="1">
            <a:off x="2529875" y="3417129"/>
            <a:ext cx="4980" cy="21221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Přímá spojnice 198"/>
          <p:cNvCxnSpPr/>
          <p:nvPr/>
        </p:nvCxnSpPr>
        <p:spPr>
          <a:xfrm flipV="1">
            <a:off x="9433912" y="3416898"/>
            <a:ext cx="4980" cy="21221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Přímá spojnice 199"/>
          <p:cNvCxnSpPr/>
          <p:nvPr/>
        </p:nvCxnSpPr>
        <p:spPr>
          <a:xfrm flipV="1">
            <a:off x="4661876" y="3194658"/>
            <a:ext cx="4980" cy="21221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1" name="Přímá spojnice 200"/>
          <p:cNvCxnSpPr/>
          <p:nvPr/>
        </p:nvCxnSpPr>
        <p:spPr>
          <a:xfrm flipV="1">
            <a:off x="7423693" y="3181610"/>
            <a:ext cx="4980" cy="21221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tetička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3"/>
              </p:ext>
            </p:extLst>
          </p:nvPr>
        </p:nvPicPr>
        <p:blipFill>
          <a:blip r:embed="rId54" cstate="print"/>
          <a:stretch>
            <a:fillRect/>
          </a:stretch>
        </p:blipFill>
        <p:spPr>
          <a:xfrm>
            <a:off x="13101050" y="4330937"/>
            <a:ext cx="609600" cy="609600"/>
          </a:xfrm>
          <a:prstGeom prst="rect">
            <a:avLst/>
          </a:prstGeom>
        </p:spPr>
      </p:pic>
      <p:pic>
        <p:nvPicPr>
          <p:cNvPr id="34" name="dědeče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55"/>
              </p:ext>
            </p:extLst>
          </p:nvPr>
        </p:nvPicPr>
        <p:blipFill>
          <a:blip r:embed="rId54" cstate="print"/>
          <a:stretch>
            <a:fillRect/>
          </a:stretch>
        </p:blipFill>
        <p:spPr>
          <a:xfrm>
            <a:off x="-995152" y="2286558"/>
            <a:ext cx="609600" cy="609600"/>
          </a:xfrm>
          <a:prstGeom prst="rect">
            <a:avLst/>
          </a:prstGeom>
        </p:spPr>
      </p:pic>
      <p:pic>
        <p:nvPicPr>
          <p:cNvPr id="36" name="sestřička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xmlns="" r:embed="rId56"/>
              </p:ext>
            </p:extLst>
          </p:nvPr>
        </p:nvPicPr>
        <p:blipFill>
          <a:blip r:embed="rId54" cstate="print"/>
          <a:stretch>
            <a:fillRect/>
          </a:stretch>
        </p:blipFill>
        <p:spPr>
          <a:xfrm>
            <a:off x="7223954" y="7030962"/>
            <a:ext cx="609600" cy="609600"/>
          </a:xfrm>
          <a:prstGeom prst="rect">
            <a:avLst/>
          </a:prstGeom>
        </p:spPr>
      </p:pic>
      <p:pic>
        <p:nvPicPr>
          <p:cNvPr id="45" name="bráška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xmlns="" r:embed="rId57"/>
              </p:ext>
            </p:extLst>
          </p:nvPr>
        </p:nvPicPr>
        <p:blipFill>
          <a:blip r:embed="rId54" cstate="print"/>
          <a:stretch>
            <a:fillRect/>
          </a:stretch>
        </p:blipFill>
        <p:spPr>
          <a:xfrm>
            <a:off x="4691315" y="7115013"/>
            <a:ext cx="609600" cy="609600"/>
          </a:xfrm>
          <a:prstGeom prst="rect">
            <a:avLst/>
          </a:prstGeom>
        </p:spPr>
      </p:pic>
      <p:pic>
        <p:nvPicPr>
          <p:cNvPr id="47" name="strejda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xmlns="" r:embed="rId58"/>
              </p:ext>
            </p:extLst>
          </p:nvPr>
        </p:nvPicPr>
        <p:blipFill>
          <a:blip r:embed="rId54" cstate="print"/>
          <a:stretch>
            <a:fillRect/>
          </a:stretch>
        </p:blipFill>
        <p:spPr>
          <a:xfrm>
            <a:off x="-657526" y="4527295"/>
            <a:ext cx="609600" cy="609600"/>
          </a:xfrm>
          <a:prstGeom prst="rect">
            <a:avLst/>
          </a:prstGeom>
        </p:spPr>
      </p:pic>
      <p:pic>
        <p:nvPicPr>
          <p:cNvPr id="49" name="tatínek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xmlns="" r:embed="rId59"/>
              </p:ext>
            </p:extLst>
          </p:nvPr>
        </p:nvPicPr>
        <p:blipFill>
          <a:blip r:embed="rId54" cstate="print"/>
          <a:stretch>
            <a:fillRect/>
          </a:stretch>
        </p:blipFill>
        <p:spPr>
          <a:xfrm>
            <a:off x="-1032133" y="3861075"/>
            <a:ext cx="609600" cy="609600"/>
          </a:xfrm>
          <a:prstGeom prst="rect">
            <a:avLst/>
          </a:prstGeom>
        </p:spPr>
      </p:pic>
      <p:pic>
        <p:nvPicPr>
          <p:cNvPr id="50" name="maminka">
            <a:hlinkClick r:id="" action="ppaction://media"/>
          </p:cNvPr>
          <p:cNvPicPr>
            <a:picLocks noChangeAspect="1"/>
          </p:cNvPicPr>
          <p:nvPr>
            <a:audioFile r:link="rId7"/>
            <p:extLst>
              <p:ext uri="{DAA4B4D4-6D71-4841-9C94-3DE7FCFB9230}">
                <p14:media xmlns:p14="http://schemas.microsoft.com/office/powerpoint/2010/main" xmlns="" r:embed="rId60"/>
              </p:ext>
            </p:extLst>
          </p:nvPr>
        </p:nvPicPr>
        <p:blipFill>
          <a:blip r:embed="rId54" cstate="print"/>
          <a:stretch>
            <a:fillRect/>
          </a:stretch>
        </p:blipFill>
        <p:spPr>
          <a:xfrm>
            <a:off x="12578411" y="3821336"/>
            <a:ext cx="609600" cy="609600"/>
          </a:xfrm>
          <a:prstGeom prst="rect">
            <a:avLst/>
          </a:prstGeom>
        </p:spPr>
      </p:pic>
      <p:pic>
        <p:nvPicPr>
          <p:cNvPr id="51" name="sestřenice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xmlns="" r:embed="rId61"/>
              </p:ext>
            </p:extLst>
          </p:nvPr>
        </p:nvPicPr>
        <p:blipFill>
          <a:blip r:embed="rId54" cstate="print"/>
          <a:stretch>
            <a:fillRect/>
          </a:stretch>
        </p:blipFill>
        <p:spPr>
          <a:xfrm>
            <a:off x="9921240" y="7129627"/>
            <a:ext cx="609600" cy="609600"/>
          </a:xfrm>
          <a:prstGeom prst="rect">
            <a:avLst/>
          </a:prstGeom>
        </p:spPr>
      </p:pic>
      <p:pic>
        <p:nvPicPr>
          <p:cNvPr id="53" name="bratranec">
            <a:hlinkClick r:id="" action="ppaction://media"/>
          </p:cNvPr>
          <p:cNvPicPr>
            <a:picLocks noChangeAspect="1"/>
          </p:cNvPicPr>
          <p:nvPr>
            <a:audioFile r:link="rId9"/>
            <p:extLst>
              <p:ext uri="{DAA4B4D4-6D71-4841-9C94-3DE7FCFB9230}">
                <p14:media xmlns:p14="http://schemas.microsoft.com/office/powerpoint/2010/main" xmlns="" r:embed="rId62"/>
              </p:ext>
            </p:extLst>
          </p:nvPr>
        </p:nvPicPr>
        <p:blipFill>
          <a:blip r:embed="rId54" cstate="print"/>
          <a:stretch>
            <a:fillRect/>
          </a:stretch>
        </p:blipFill>
        <p:spPr>
          <a:xfrm>
            <a:off x="1935730" y="7191832"/>
            <a:ext cx="609600" cy="609600"/>
          </a:xfrm>
          <a:prstGeom prst="rect">
            <a:avLst/>
          </a:prstGeom>
        </p:spPr>
      </p:pic>
      <p:pic>
        <p:nvPicPr>
          <p:cNvPr id="56" name="babička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xmlns="" r:embed="rId63"/>
              </p:ext>
            </p:extLst>
          </p:nvPr>
        </p:nvPicPr>
        <p:blipFill>
          <a:blip r:embed="rId54" cstate="print"/>
          <a:stretch>
            <a:fillRect/>
          </a:stretch>
        </p:blipFill>
        <p:spPr>
          <a:xfrm>
            <a:off x="12698005" y="2006959"/>
            <a:ext cx="609600" cy="609600"/>
          </a:xfrm>
          <a:prstGeom prst="rect">
            <a:avLst/>
          </a:prstGeom>
        </p:spPr>
      </p:pic>
      <p:pic>
        <p:nvPicPr>
          <p:cNvPr id="58" name="prababička">
            <a:hlinkClick r:id="" action="ppaction://media"/>
          </p:cNvPr>
          <p:cNvPicPr>
            <a:picLocks noChangeAspect="1"/>
          </p:cNvPicPr>
          <p:nvPr>
            <a:audioFile r:link="rId11"/>
            <p:extLst>
              <p:ext uri="{DAA4B4D4-6D71-4841-9C94-3DE7FCFB9230}">
                <p14:media xmlns:p14="http://schemas.microsoft.com/office/powerpoint/2010/main" xmlns="" r:embed="rId64"/>
              </p:ext>
            </p:extLst>
          </p:nvPr>
        </p:nvPicPr>
        <p:blipFill>
          <a:blip r:embed="rId54" cstate="print"/>
          <a:stretch>
            <a:fillRect/>
          </a:stretch>
        </p:blipFill>
        <p:spPr>
          <a:xfrm>
            <a:off x="12584746" y="580214"/>
            <a:ext cx="609600" cy="609600"/>
          </a:xfrm>
          <a:prstGeom prst="rect">
            <a:avLst/>
          </a:prstGeom>
        </p:spPr>
      </p:pic>
      <p:pic>
        <p:nvPicPr>
          <p:cNvPr id="61" name="pradědeček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xmlns="" r:embed="rId65"/>
              </p:ext>
            </p:extLst>
          </p:nvPr>
        </p:nvPicPr>
        <p:blipFill>
          <a:blip r:embed="rId54" cstate="print"/>
          <a:stretch>
            <a:fillRect/>
          </a:stretch>
        </p:blipFill>
        <p:spPr>
          <a:xfrm>
            <a:off x="-886244" y="45179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audio>
              <p:cMediaNode vol="80000">
                <p:cTn id="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  <p:audio>
              <p:cMediaNode vol="80000">
                <p:cTn id="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  <p:audio>
              <p:cMediaNode vol="80000">
                <p:cTn id="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5"/>
                </p:tgtEl>
              </p:cMediaNode>
            </p:audio>
            <p:audio>
              <p:cMediaNode vol="80000">
                <p:cTn id="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7"/>
                </p:tgtEl>
              </p:cMediaNode>
            </p:audio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9"/>
                </p:tgtEl>
              </p:cMediaNode>
            </p:audio>
            <p:audio>
              <p:cMediaNode vol="8000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0"/>
                </p:tgtEl>
              </p:cMediaNode>
            </p:audio>
            <p:audio>
              <p:cMediaNode vol="80000">
                <p:cTn id="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1"/>
                </p:tgtEl>
              </p:cMediaNode>
            </p:audio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3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6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8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1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294" fill="hold"/>
                                        <p:tgtEl>
                                          <p:spTgt spid="6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1294" fill="hold"/>
                                        <p:tgtEl>
                                          <p:spTgt spid="6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8" dur="1294" fill="hold"/>
                                        <p:tgtEl>
                                          <p:spTgt spid="6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1294" fill="hold"/>
                                        <p:tgtEl>
                                          <p:spTgt spid="6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8" dur="1596" fill="hold"/>
                                        <p:tgtEl>
                                          <p:spTgt spid="5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3" dur="1596" fill="hold"/>
                                        <p:tgtEl>
                                          <p:spTgt spid="5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1596" fill="hold"/>
                                        <p:tgtEl>
                                          <p:spTgt spid="5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3" dur="1596" fill="hold"/>
                                        <p:tgtEl>
                                          <p:spTgt spid="5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8" dur="1898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3" dur="1898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387" fill="hold"/>
                                        <p:tgtEl>
                                          <p:spTgt spid="5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1387" fill="hold"/>
                                        <p:tgtEl>
                                          <p:spTgt spid="5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8" dur="1666" fill="hold"/>
                                        <p:tgtEl>
                                          <p:spTgt spid="4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3" dur="1596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8" dur="1944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3" dur="1944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8" dur="1410" fill="hold"/>
                                        <p:tgtEl>
                                          <p:spTgt spid="4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3" dur="1410" fill="hold"/>
                                        <p:tgtEl>
                                          <p:spTgt spid="4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8" dur="1457" fill="hold"/>
                                        <p:tgtEl>
                                          <p:spTgt spid="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3" dur="3105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8" dur="1410" fill="hold"/>
                                        <p:tgtEl>
                                          <p:spTgt spid="5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3" dur="1596" fill="hold"/>
                                        <p:tgtEl>
                                          <p:spTgt spid="5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8" dur="1596" fill="hold"/>
                                        <p:tgtEl>
                                          <p:spTgt spid="5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3" dur="1596" fill="hold"/>
                                        <p:tgtEl>
                                          <p:spTgt spid="5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5" name="Picture 2" descr="Strom, Silueta, P&amp;rcaron;írody, Rozvrh, Barv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513" y="295791"/>
            <a:ext cx="11397343" cy="6259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72" name="Obdélník 71"/>
          <p:cNvSpPr/>
          <p:nvPr/>
        </p:nvSpPr>
        <p:spPr>
          <a:xfrm>
            <a:off x="6178732" y="251697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4140297" y="1937406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4140297" y="3623115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5588182" y="5308824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6895722" y="3623115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7449764" y="251697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10177797" y="251697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8906765" y="251697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727852" y="251697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1995322" y="251697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3453292" y="251697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4720762" y="251697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6870744" y="1931710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9585395" y="1937406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1421483" y="1937406"/>
            <a:ext cx="1064254" cy="126663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9" name="Pravoúhlá spojnice 118"/>
          <p:cNvCxnSpPr>
            <a:stCxn id="83" idx="2"/>
            <a:endCxn id="89" idx="0"/>
          </p:cNvCxnSpPr>
          <p:nvPr/>
        </p:nvCxnSpPr>
        <p:spPr>
          <a:xfrm rot="16200000" flipH="1">
            <a:off x="1397257" y="1381053"/>
            <a:ext cx="419074" cy="693631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ravoúhlá spojnice 121"/>
          <p:cNvCxnSpPr>
            <a:stCxn id="84" idx="2"/>
            <a:endCxn id="89" idx="0"/>
          </p:cNvCxnSpPr>
          <p:nvPr/>
        </p:nvCxnSpPr>
        <p:spPr>
          <a:xfrm rot="5400000">
            <a:off x="2030993" y="1440950"/>
            <a:ext cx="419074" cy="573839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ravoúhlá spojnice 124"/>
          <p:cNvCxnSpPr>
            <a:stCxn id="86" idx="2"/>
            <a:endCxn id="73" idx="0"/>
          </p:cNvCxnSpPr>
          <p:nvPr/>
        </p:nvCxnSpPr>
        <p:spPr>
          <a:xfrm rot="5400000">
            <a:off x="4753120" y="1437637"/>
            <a:ext cx="419074" cy="580465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ravoúhlá spojnice 125"/>
          <p:cNvCxnSpPr>
            <a:stCxn id="85" idx="2"/>
            <a:endCxn id="73" idx="0"/>
          </p:cNvCxnSpPr>
          <p:nvPr/>
        </p:nvCxnSpPr>
        <p:spPr>
          <a:xfrm rot="16200000" flipH="1">
            <a:off x="4119384" y="1384366"/>
            <a:ext cx="419074" cy="687005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ravoúhlá spojnice 132"/>
          <p:cNvCxnSpPr>
            <a:stCxn id="80" idx="2"/>
            <a:endCxn id="87" idx="0"/>
          </p:cNvCxnSpPr>
          <p:nvPr/>
        </p:nvCxnSpPr>
        <p:spPr>
          <a:xfrm rot="5400000">
            <a:off x="7485692" y="1435511"/>
            <a:ext cx="413378" cy="579020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ravoúhlá spojnice 133"/>
          <p:cNvCxnSpPr>
            <a:stCxn id="72" idx="2"/>
            <a:endCxn id="87" idx="0"/>
          </p:cNvCxnSpPr>
          <p:nvPr/>
        </p:nvCxnSpPr>
        <p:spPr>
          <a:xfrm rot="16200000" flipH="1">
            <a:off x="6850176" y="1379015"/>
            <a:ext cx="413378" cy="69201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ravoúhlá spojnice 138"/>
          <p:cNvCxnSpPr>
            <a:stCxn id="81" idx="2"/>
            <a:endCxn id="88" idx="0"/>
          </p:cNvCxnSpPr>
          <p:nvPr/>
        </p:nvCxnSpPr>
        <p:spPr>
          <a:xfrm rot="5400000">
            <a:off x="10204186" y="1431668"/>
            <a:ext cx="419074" cy="592402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Pravoúhlá spojnice 139"/>
          <p:cNvCxnSpPr>
            <a:stCxn id="82" idx="2"/>
            <a:endCxn id="88" idx="0"/>
          </p:cNvCxnSpPr>
          <p:nvPr/>
        </p:nvCxnSpPr>
        <p:spPr>
          <a:xfrm rot="16200000" flipH="1">
            <a:off x="9568670" y="1388554"/>
            <a:ext cx="419074" cy="678630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ravoúhlá spojnice 144"/>
          <p:cNvCxnSpPr>
            <a:stCxn id="88" idx="2"/>
            <a:endCxn id="79" idx="0"/>
          </p:cNvCxnSpPr>
          <p:nvPr/>
        </p:nvCxnSpPr>
        <p:spPr>
          <a:xfrm rot="5400000">
            <a:off x="8563149" y="2068742"/>
            <a:ext cx="419074" cy="2689673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ravoúhlá spojnice 145"/>
          <p:cNvCxnSpPr>
            <a:stCxn id="89" idx="2"/>
            <a:endCxn id="74" idx="0"/>
          </p:cNvCxnSpPr>
          <p:nvPr/>
        </p:nvCxnSpPr>
        <p:spPr>
          <a:xfrm rot="16200000" flipH="1">
            <a:off x="3103480" y="2054171"/>
            <a:ext cx="419074" cy="2718814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Pravoúhlá spojnice 153"/>
          <p:cNvCxnSpPr>
            <a:stCxn id="79" idx="2"/>
            <a:endCxn id="75" idx="0"/>
          </p:cNvCxnSpPr>
          <p:nvPr/>
        </p:nvCxnSpPr>
        <p:spPr>
          <a:xfrm rot="5400000">
            <a:off x="6564542" y="4445517"/>
            <a:ext cx="419074" cy="1307540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Pravoúhlá spojnice 154"/>
          <p:cNvCxnSpPr>
            <a:stCxn id="74" idx="2"/>
            <a:endCxn id="75" idx="0"/>
          </p:cNvCxnSpPr>
          <p:nvPr/>
        </p:nvCxnSpPr>
        <p:spPr>
          <a:xfrm rot="16200000" flipH="1">
            <a:off x="5186829" y="4375344"/>
            <a:ext cx="419074" cy="1447885"/>
          </a:xfrm>
          <a:prstGeom prst="bentConnector3">
            <a:avLst>
              <a:gd name="adj1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Přímá spojnice 199"/>
          <p:cNvCxnSpPr/>
          <p:nvPr/>
        </p:nvCxnSpPr>
        <p:spPr>
          <a:xfrm flipV="1">
            <a:off x="4661876" y="3194658"/>
            <a:ext cx="4980" cy="21221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1" name="Přímá spojnice 200"/>
          <p:cNvCxnSpPr/>
          <p:nvPr/>
        </p:nvCxnSpPr>
        <p:spPr>
          <a:xfrm flipV="1">
            <a:off x="7423693" y="3181610"/>
            <a:ext cx="4980" cy="21221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3514002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1697" y="670441"/>
            <a:ext cx="1152907" cy="11565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5074" y="654786"/>
            <a:ext cx="972200" cy="11565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89190" y="2233948"/>
            <a:ext cx="1091467" cy="115652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25331" y="5420555"/>
            <a:ext cx="934252" cy="115652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75611" y="745381"/>
            <a:ext cx="1205944" cy="108158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5148" y="2215276"/>
            <a:ext cx="1114959" cy="11565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5074" y="5420555"/>
            <a:ext cx="1136644" cy="11565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66322" y="5328813"/>
            <a:ext cx="1172987" cy="131935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47" y="3807945"/>
            <a:ext cx="1136644" cy="115652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5148" y="3882523"/>
            <a:ext cx="1284161" cy="103134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5074" y="2207163"/>
            <a:ext cx="1020991" cy="115652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71237" y="3882523"/>
            <a:ext cx="1134836" cy="115652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8491" y="584338"/>
            <a:ext cx="1152907" cy="115652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51868" y="568683"/>
            <a:ext cx="972200" cy="115652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25984" y="2147845"/>
            <a:ext cx="1091467" cy="115652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62125" y="5334452"/>
            <a:ext cx="934252" cy="115652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12405" y="659278"/>
            <a:ext cx="1205944" cy="108158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91942" y="2129173"/>
            <a:ext cx="1114959" cy="1156521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51868" y="5334452"/>
            <a:ext cx="1136644" cy="1156521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03116" y="5242710"/>
            <a:ext cx="1172987" cy="131935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94041" y="3721842"/>
            <a:ext cx="1136644" cy="1156521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91942" y="3796420"/>
            <a:ext cx="1284161" cy="103134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51868" y="2121060"/>
            <a:ext cx="1020991" cy="115652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08031" y="3796420"/>
            <a:ext cx="1134836" cy="1156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103019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 a zvuků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http://pixabay.com</a:t>
            </a:r>
            <a:endParaRPr lang="cs-CZ" dirty="0" smtClean="0"/>
          </a:p>
          <a:p>
            <a:r>
              <a:rPr lang="cs-CZ" dirty="0" smtClean="0"/>
              <a:t>Nahraný hlas Šárky Bartuškové (5 let), použitý se souhlasem zákonných zástupců.</a:t>
            </a:r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(pastelky, nůžky, lepidlo, případně fotografie)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vznikl jako pomůcka pro vysvětlení pojmů – generace, rodokmen, příbuzenské vztahy, rodinné vazby, dědičnost (vysvětlím na barvě vlasů),…</a:t>
            </a:r>
          </a:p>
          <a:p>
            <a:r>
              <a:rPr lang="cs-CZ" dirty="0" smtClean="0"/>
              <a:t>Na prezentaci navazuje detektivní a výtvarná aktivita – výroba vlastního rodokmenu. </a:t>
            </a:r>
          </a:p>
          <a:p>
            <a:pPr marL="45720" indent="0">
              <a:buNone/>
            </a:pPr>
            <a:r>
              <a:rPr lang="cs-CZ" b="1" dirty="0"/>
              <a:t>Očekávání a cíle</a:t>
            </a:r>
          </a:p>
          <a:p>
            <a:r>
              <a:rPr lang="cs-CZ" dirty="0" smtClean="0"/>
              <a:t>Děti prozkoumají vzdálenější části vlastní rodiny a vyrobí si vlastní rodokmen. Zároveň si </a:t>
            </a:r>
            <a:r>
              <a:rPr lang="cs-CZ" dirty="0" smtClean="0"/>
              <a:t>osvěží/naučí </a:t>
            </a:r>
            <a:r>
              <a:rPr lang="cs-CZ" dirty="0" smtClean="0"/>
              <a:t>se správná pojmenování příbuzných (bratr, sestřenice, teta, </a:t>
            </a:r>
            <a:r>
              <a:rPr lang="cs-CZ" dirty="0" smtClean="0"/>
              <a:t>pradědeček…).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Při dotyku na jednotlivé hlavy se ozve příbuzenský vztah k červeně zvýrazněnému dítěti.</a:t>
            </a:r>
          </a:p>
          <a:p>
            <a:r>
              <a:rPr lang="cs-CZ" dirty="0" smtClean="0"/>
              <a:t>Pracovní list (rodokmen) je bez animací.  Během výtvarné aktivity může zůstat na obrazovce jako pomůcka.</a:t>
            </a:r>
          </a:p>
          <a:p>
            <a:r>
              <a:rPr lang="cs-CZ" dirty="0" smtClean="0"/>
              <a:t>Pracovní list (omalovánky) je určený k tisku, při prezentaci se nezobrazuje.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Práce s didaktickým kufříkem </a:t>
            </a:r>
            <a:r>
              <a:rPr lang="cs-CZ" sz="3200" b="1" dirty="0" smtClean="0"/>
              <a:t>KUMUČ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b="1" dirty="0" smtClean="0"/>
              <a:t>Cílem práce je  vyrobit si vlastní rodokmen</a:t>
            </a:r>
            <a:endParaRPr lang="cs-CZ" dirty="0"/>
          </a:p>
          <a:p>
            <a:pPr lvl="0"/>
            <a:r>
              <a:rPr lang="cs-CZ" dirty="0" smtClean="0"/>
              <a:t>Pro každé dítě vytiskneme prázdný rodokmen (snímek č</a:t>
            </a:r>
            <a:r>
              <a:rPr lang="cs-CZ" dirty="0" smtClean="0"/>
              <a:t>. 3</a:t>
            </a:r>
            <a:r>
              <a:rPr lang="cs-CZ" dirty="0" smtClean="0"/>
              <a:t>) a dohromady několikrát </a:t>
            </a:r>
            <a:r>
              <a:rPr lang="cs-CZ" dirty="0"/>
              <a:t>vytiskneme omalovánky hlaviček (snímek </a:t>
            </a:r>
            <a:r>
              <a:rPr lang="cs-CZ" dirty="0" smtClean="0"/>
              <a:t>č</a:t>
            </a:r>
            <a:r>
              <a:rPr lang="cs-CZ" dirty="0" smtClean="0"/>
              <a:t>. 4</a:t>
            </a:r>
            <a:r>
              <a:rPr lang="cs-CZ" dirty="0" smtClean="0"/>
              <a:t>) a rozstříháme. </a:t>
            </a:r>
          </a:p>
          <a:p>
            <a:pPr lvl="0"/>
            <a:r>
              <a:rPr lang="cs-CZ" dirty="0" smtClean="0"/>
              <a:t> Děti si vyberou hlavičky, které potřebují a vybarví je. Případně si nakreslí vlastní. Mohou použít i fotografie.</a:t>
            </a:r>
          </a:p>
          <a:p>
            <a:pPr lvl="0"/>
            <a:r>
              <a:rPr lang="cs-CZ" dirty="0" smtClean="0"/>
              <a:t>Vybarvené hlavičky děti ostříhají od přebytečných okrajů a nalepí do vytištěného rodokmenu. Samozřejmě, že ten mohou </a:t>
            </a:r>
            <a:r>
              <a:rPr lang="cs-CZ" dirty="0" smtClean="0"/>
              <a:t>rozšířit </a:t>
            </a:r>
            <a:r>
              <a:rPr lang="cs-CZ" dirty="0" smtClean="0"/>
              <a:t>o sourozence </a:t>
            </a:r>
            <a:r>
              <a:rPr lang="cs-CZ" dirty="0" smtClean="0"/>
              <a:t>atd.</a:t>
            </a:r>
            <a:endParaRPr lang="cs-CZ" dirty="0" smtClean="0"/>
          </a:p>
          <a:p>
            <a:r>
              <a:rPr lang="cs-CZ" dirty="0" smtClean="0"/>
              <a:t>Hotový rodokmen mohou děti podlepit lepenkou nebo mu vyrobit barevný rámeček…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</a:t>
            </a:r>
            <a:r>
              <a:rPr lang="cs-CZ" b="1" dirty="0" smtClean="0"/>
              <a:t>DÍTĚ A JEHO T ĚLO (BIOLOGICKÁ)</a:t>
            </a:r>
          </a:p>
          <a:p>
            <a:r>
              <a:rPr lang="cs-CZ" dirty="0" smtClean="0"/>
              <a:t>Podoblast </a:t>
            </a:r>
            <a:r>
              <a:rPr lang="cs-CZ" b="1" dirty="0" smtClean="0"/>
              <a:t>Jemná motorika, koordinace ruky a oka</a:t>
            </a:r>
          </a:p>
          <a:p>
            <a:r>
              <a:rPr lang="cs-CZ" b="1" dirty="0" smtClean="0"/>
              <a:t>Dosažené konkretizované výstupy </a:t>
            </a:r>
            <a:r>
              <a:rPr lang="cs-CZ" dirty="0" smtClean="0"/>
              <a:t>– držet správně tužku/pastelku; napodobit základní geometrické obrazce (obdélník, ovál – hlava); provádět jednoduché úkony s technickými pomůckami (pastelky, nůžky, lepidlem); kreslit, stříhat, lepit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445</Words>
  <Application>Microsoft Office PowerPoint</Application>
  <PresentationFormat>Vlastní</PresentationFormat>
  <Paragraphs>50</Paragraphs>
  <Slides>11</Slides>
  <Notes>1</Notes>
  <HiddenSlides>1</HiddenSlides>
  <MMClips>12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RODOKMEN</vt:lpstr>
      <vt:lpstr>Snímek 2</vt:lpstr>
      <vt:lpstr>Snímek 3</vt:lpstr>
      <vt:lpstr>Snímek 4</vt:lpstr>
      <vt:lpstr>Použité zdroje obrázků a zvuků</vt:lpstr>
      <vt:lpstr>Materiály, pomůcky a technické vybavení</vt:lpstr>
      <vt:lpstr>Metodický postup</vt:lpstr>
      <vt:lpstr>Práce s interaktivním výukovým materiálem</vt:lpstr>
      <vt:lpstr>Práce s didaktickým kufříkem KUMUČ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2015-04-16T09:14:38Z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