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03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80" r:id="rId12"/>
    <p:sldId id="275" r:id="rId13"/>
    <p:sldId id="276" r:id="rId14"/>
    <p:sldId id="277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58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16.4.2015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16.4.2015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407384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1754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5247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385681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555350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18609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17094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307665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8967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431493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09202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650663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15170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8873163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73250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427436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6455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319706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gi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86300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  <p:sldLayoutId id="2147483915" r:id="rId12"/>
    <p:sldLayoutId id="2147483916" r:id="rId13"/>
    <p:sldLayoutId id="2147483917" r:id="rId14"/>
    <p:sldLayoutId id="2147483918" r:id="rId15"/>
    <p:sldLayoutId id="2147483919" r:id="rId16"/>
    <p:sldLayoutId id="2147483920" r:id="rId17"/>
    <p:sldLayoutId id="2147483921" r:id="rId18"/>
  </p:sldLayoutIdLst>
  <p:transition spd="slow">
    <p:push dir="u"/>
  </p:transition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142000"/>
                <a:satMod val="200000"/>
                <a:lumMod val="118000"/>
              </a:schemeClr>
            </a:gs>
            <a:gs pos="100000">
              <a:schemeClr val="bg2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Tatínkovo nářadí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05341" y="3206839"/>
            <a:ext cx="1959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 předškoláky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3591" y="337363"/>
            <a:ext cx="8534400" cy="1507067"/>
          </a:xfrm>
        </p:spPr>
        <p:txBody>
          <a:bodyPr/>
          <a:lstStyle/>
          <a:p>
            <a:r>
              <a:rPr lang="cs-CZ" dirty="0" smtClean="0"/>
              <a:t>Seznamujeme se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53089" y="2044756"/>
            <a:ext cx="1654054" cy="252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24082" y="2544587"/>
            <a:ext cx="3478304" cy="2016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3591" y="2040587"/>
            <a:ext cx="2649789" cy="252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9254430" y="2836991"/>
            <a:ext cx="2520000" cy="92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11301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8280" y="478040"/>
            <a:ext cx="8534400" cy="1507067"/>
          </a:xfrm>
        </p:spPr>
        <p:txBody>
          <a:bodyPr/>
          <a:lstStyle/>
          <a:p>
            <a:r>
              <a:rPr lang="cs-CZ" dirty="0" smtClean="0"/>
              <a:t>Seznamujeme se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38931" y="1346981"/>
            <a:ext cx="2761684" cy="361473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6750" y="1807787"/>
            <a:ext cx="3111859" cy="3168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6136" y="2873719"/>
            <a:ext cx="3530872" cy="20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81228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4016" y="-43964"/>
            <a:ext cx="8534400" cy="1507067"/>
          </a:xfrm>
        </p:spPr>
        <p:txBody>
          <a:bodyPr/>
          <a:lstStyle/>
          <a:p>
            <a:r>
              <a:rPr lang="cs-CZ" dirty="0" smtClean="0"/>
              <a:t>Označ obrázek, který se liší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5558" y="1774667"/>
            <a:ext cx="2320788" cy="54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80340" y="1783089"/>
            <a:ext cx="2320788" cy="5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7238900" y="1774667"/>
            <a:ext cx="2320788" cy="54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86" y="1783089"/>
            <a:ext cx="2320788" cy="54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6672" y="1791834"/>
            <a:ext cx="2320788" cy="54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8918416" y="5096815"/>
            <a:ext cx="5711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hlinkClick r:id="" action="ppaction://noaction">
                  <a:snd r:embed="rId3" name="applause.wav"/>
                </a:hlinkClick>
              </a:rPr>
              <a:t>BRAVO</a:t>
            </a:r>
            <a:endParaRPr lang="cs-CZ" sz="3600" b="1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4346" y="2963708"/>
            <a:ext cx="2322000" cy="134581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476672" y="2963708"/>
            <a:ext cx="2322000" cy="134581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8900" y="2963708"/>
            <a:ext cx="2322000" cy="134581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86" y="2980551"/>
            <a:ext cx="2322000" cy="134581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20014" y="2963707"/>
            <a:ext cx="2322000" cy="134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3872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1367" y="346181"/>
            <a:ext cx="8534400" cy="1507067"/>
          </a:xfrm>
        </p:spPr>
        <p:txBody>
          <a:bodyPr/>
          <a:lstStyle/>
          <a:p>
            <a:r>
              <a:rPr lang="cs-CZ" dirty="0" smtClean="0"/>
              <a:t>Co zmizelo?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9025" y="1954848"/>
            <a:ext cx="3478304" cy="2016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1072" y="1954848"/>
            <a:ext cx="3002400" cy="23765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360853" y="5297050"/>
            <a:ext cx="3111859" cy="108606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96457" y="4331402"/>
            <a:ext cx="3530872" cy="2088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423" y="1954848"/>
            <a:ext cx="3111859" cy="316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8525277" y="4054858"/>
            <a:ext cx="1654054" cy="300246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9025" y="1954848"/>
            <a:ext cx="3478304" cy="2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30621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0853" y="281350"/>
            <a:ext cx="8534400" cy="1507067"/>
          </a:xfrm>
        </p:spPr>
        <p:txBody>
          <a:bodyPr/>
          <a:lstStyle/>
          <a:p>
            <a:r>
              <a:rPr lang="cs-CZ" dirty="0" smtClean="0"/>
              <a:t>Co zmizelo?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9025" y="1954848"/>
            <a:ext cx="3478304" cy="2016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1072" y="1954848"/>
            <a:ext cx="3002400" cy="23765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360853" y="5297050"/>
            <a:ext cx="3111859" cy="108606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96457" y="4331402"/>
            <a:ext cx="3530872" cy="2088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0854" y="1853248"/>
            <a:ext cx="3111859" cy="316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8525277" y="4054858"/>
            <a:ext cx="1654054" cy="3002461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1072" y="2019645"/>
            <a:ext cx="3002400" cy="237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24337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0853" y="254786"/>
            <a:ext cx="8534400" cy="1507067"/>
          </a:xfrm>
        </p:spPr>
        <p:txBody>
          <a:bodyPr/>
          <a:lstStyle/>
          <a:p>
            <a:r>
              <a:rPr lang="cs-CZ" dirty="0" smtClean="0"/>
              <a:t>Co zmizelo?</a:t>
            </a:r>
            <a:endParaRPr lang="cs-CZ" dirty="0"/>
          </a:p>
        </p:txBody>
      </p:sp>
      <p:pic>
        <p:nvPicPr>
          <p:cNvPr id="15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853" y="1932813"/>
            <a:ext cx="3010144" cy="328467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32684" y="4396199"/>
            <a:ext cx="3478304" cy="2016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1072" y="1954848"/>
            <a:ext cx="3002400" cy="23765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360853" y="5297050"/>
            <a:ext cx="3111859" cy="108606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32684" y="1932813"/>
            <a:ext cx="3530872" cy="208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8525214" y="4083941"/>
            <a:ext cx="1654054" cy="3002461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1072" y="2019645"/>
            <a:ext cx="3002400" cy="237655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8525215" y="4083941"/>
            <a:ext cx="1654054" cy="3002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09805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0853" y="254786"/>
            <a:ext cx="8534400" cy="1507067"/>
          </a:xfrm>
        </p:spPr>
        <p:txBody>
          <a:bodyPr/>
          <a:lstStyle/>
          <a:p>
            <a:r>
              <a:rPr lang="cs-CZ" dirty="0" smtClean="0"/>
              <a:t>Co zmizelo?</a:t>
            </a:r>
            <a:endParaRPr lang="cs-CZ" dirty="0"/>
          </a:p>
        </p:txBody>
      </p:sp>
      <p:pic>
        <p:nvPicPr>
          <p:cNvPr id="15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853" y="1932813"/>
            <a:ext cx="3010144" cy="328467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32684" y="4396199"/>
            <a:ext cx="3478304" cy="2016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1072" y="1954848"/>
            <a:ext cx="3002400" cy="23765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360853" y="5297050"/>
            <a:ext cx="3111859" cy="108606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32684" y="1932813"/>
            <a:ext cx="3530872" cy="208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8525214" y="4083941"/>
            <a:ext cx="1654054" cy="3002461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1072" y="2019645"/>
            <a:ext cx="3002400" cy="237655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8525215" y="4083940"/>
            <a:ext cx="1654054" cy="3002461"/>
          </a:xfrm>
          <a:prstGeom prst="rect">
            <a:avLst/>
          </a:prstGeom>
        </p:spPr>
      </p:pic>
      <p:pic>
        <p:nvPicPr>
          <p:cNvPr id="12" name="Zástupný symbol pro obsah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2498" y="1963467"/>
            <a:ext cx="3010144" cy="328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22654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1367" y="346181"/>
            <a:ext cx="8534400" cy="1507067"/>
          </a:xfrm>
        </p:spPr>
        <p:txBody>
          <a:bodyPr/>
          <a:lstStyle/>
          <a:p>
            <a:r>
              <a:rPr lang="cs-CZ" dirty="0" smtClean="0"/>
              <a:t>Co zmizelo?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9025" y="1954848"/>
            <a:ext cx="3478304" cy="2016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1072" y="1954848"/>
            <a:ext cx="3002400" cy="237655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360853" y="5297050"/>
            <a:ext cx="3111859" cy="108606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96457" y="4331402"/>
            <a:ext cx="3530872" cy="2088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423" y="1954848"/>
            <a:ext cx="3111859" cy="316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200000">
            <a:off x="8525277" y="4054858"/>
            <a:ext cx="1654054" cy="300246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49025" y="1954848"/>
            <a:ext cx="3478304" cy="2016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422" y="1894683"/>
            <a:ext cx="3111859" cy="3168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1072" y="1916211"/>
            <a:ext cx="3002400" cy="237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95004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/>
          </a:bodyPr>
          <a:lstStyle/>
          <a:p>
            <a:pPr marL="45720" indent="0"/>
            <a:r>
              <a:rPr lang="cs-CZ" dirty="0" smtClean="0"/>
              <a:t>  Vzdělávací oblast: Dítě a jeho psychika</a:t>
            </a:r>
          </a:p>
          <a:p>
            <a:pPr marL="45720" indent="0"/>
            <a:r>
              <a:rPr lang="cs-CZ" dirty="0" smtClean="0"/>
              <a:t>  Vzdělávací podoblast: Poznávací schopnosti</a:t>
            </a:r>
          </a:p>
          <a:p>
            <a:pPr marL="45720" indent="0"/>
            <a:r>
              <a:rPr lang="cs-CZ" dirty="0" smtClean="0"/>
              <a:t>  </a:t>
            </a:r>
            <a:r>
              <a:rPr lang="cs-CZ" dirty="0" smtClean="0"/>
              <a:t>Integrovaný </a:t>
            </a:r>
            <a:r>
              <a:rPr lang="cs-CZ" dirty="0" smtClean="0"/>
              <a:t>blok: Já, ty, my a vnímání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Téma: Nářadí</a:t>
            </a:r>
          </a:p>
          <a:p>
            <a:pPr marL="45720" indent="0"/>
            <a:r>
              <a:rPr lang="cs-CZ" dirty="0" smtClean="0"/>
              <a:t>  Konkretizované výstupy: Dítě sleduje očima předměty, určuje odlišnosti.</a:t>
            </a:r>
          </a:p>
          <a:p>
            <a:pPr marL="45720" indent="0"/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51498" y="6492875"/>
            <a:ext cx="7543800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351430"/>
            <a:ext cx="8534400" cy="1507067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1959445"/>
            <a:ext cx="8534400" cy="1430869"/>
          </a:xfrm>
        </p:spPr>
        <p:txBody>
          <a:bodyPr/>
          <a:lstStyle/>
          <a:p>
            <a:r>
              <a:rPr lang="cs-CZ" dirty="0" smtClean="0"/>
              <a:t>Volné zdroje: www.clipartsalbum.com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1498" y="520243"/>
            <a:ext cx="8534400" cy="1507067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809628" y="6492875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2707" y="2349305"/>
            <a:ext cx="112934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Děti se seznámí s nářadím, které potřebuje tatínek – snímky č. 2 a 3. </a:t>
            </a:r>
          </a:p>
          <a:p>
            <a:r>
              <a:rPr lang="cs-CZ" dirty="0" smtClean="0"/>
              <a:t>Další snímky slouží k procvičování – děti určují, které obrázky jsou otočeny na jinou stranu, které mizí.</a:t>
            </a:r>
          </a:p>
          <a:p>
            <a:r>
              <a:rPr lang="cs-CZ" dirty="0" smtClean="0"/>
              <a:t>Pro kontrolu využíváme animace.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337363"/>
            <a:ext cx="8534400" cy="1507067"/>
          </a:xfrm>
        </p:spPr>
        <p:txBody>
          <a:bodyPr>
            <a:normAutofit/>
          </a:bodyPr>
          <a:lstStyle/>
          <a:p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  <a:endParaRPr lang="cs-CZ" b="1" dirty="0"/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74812" y="6492875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387597" y="6492875"/>
            <a:ext cx="7543800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2358924" y="1260064"/>
            <a:ext cx="7010356" cy="3736940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latin typeface="+mj-lt"/>
                <a:ea typeface="+mj-ea"/>
                <a:cs typeface="+mj-cs"/>
              </a:rPr>
            </a:br>
            <a:endParaRPr lang="cs-CZ" sz="67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Řez">
  <a:themeElements>
    <a:clrScheme name="Řez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Řez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Řez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2903AAAE-3EA5-424A-B142-CC51DC1F897D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234</Words>
  <Application>Microsoft Office PowerPoint</Application>
  <PresentationFormat>Vlastní</PresentationFormat>
  <Paragraphs>45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Řez</vt:lpstr>
      <vt:lpstr>Tatínkovo nářadí</vt:lpstr>
      <vt:lpstr>Seznamujeme se</vt:lpstr>
      <vt:lpstr>Seznamujeme se</vt:lpstr>
      <vt:lpstr>Označ obrázek, který se liší</vt:lpstr>
      <vt:lpstr>Co zmizelo?</vt:lpstr>
      <vt:lpstr>Co zmizelo?</vt:lpstr>
      <vt:lpstr>Co zmizelo?</vt:lpstr>
      <vt:lpstr>Co zmizelo?</vt:lpstr>
      <vt:lpstr>Co zmizelo?</vt:lpstr>
      <vt:lpstr>Prvky polytechnické výchovy</vt:lpstr>
      <vt:lpstr>Použité zdroje</vt:lpstr>
      <vt:lpstr>Metodický postup </vt:lpstr>
      <vt:lpstr>Materiály, pomůcky 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2015-04-16T15:55:53Z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