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86" r:id="rId2"/>
  </p:sldMasterIdLst>
  <p:notesMasterIdLst>
    <p:notesMasterId r:id="rId20"/>
  </p:notesMasterIdLst>
  <p:handoutMasterIdLst>
    <p:handoutMasterId r:id="rId21"/>
  </p:handoutMasterIdLst>
  <p:sldIdLst>
    <p:sldId id="272" r:id="rId3"/>
    <p:sldId id="273" r:id="rId4"/>
    <p:sldId id="282" r:id="rId5"/>
    <p:sldId id="283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85" r:id="rId14"/>
    <p:sldId id="280" r:id="rId15"/>
    <p:sldId id="275" r:id="rId16"/>
    <p:sldId id="276" r:id="rId17"/>
    <p:sldId id="277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18668541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24744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406862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265680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083349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341989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6338573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054903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5038721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8087118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4723029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1866708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894798203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4688462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815642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470879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40173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08544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7" r:id="rId1"/>
    <p:sldLayoutId id="2147483988" r:id="rId2"/>
    <p:sldLayoutId id="2147483989" r:id="rId3"/>
    <p:sldLayoutId id="2147483990" r:id="rId4"/>
    <p:sldLayoutId id="2147483991" r:id="rId5"/>
    <p:sldLayoutId id="2147483992" r:id="rId6"/>
    <p:sldLayoutId id="2147483993" r:id="rId7"/>
    <p:sldLayoutId id="2147483994" r:id="rId8"/>
    <p:sldLayoutId id="2147483995" r:id="rId9"/>
    <p:sldLayoutId id="2147483996" r:id="rId10"/>
    <p:sldLayoutId id="2147483997" r:id="rId11"/>
    <p:sldLayoutId id="2147483998" r:id="rId12"/>
    <p:sldLayoutId id="2147483999" r:id="rId13"/>
    <p:sldLayoutId id="2147484000" r:id="rId14"/>
    <p:sldLayoutId id="2147484001" r:id="rId15"/>
    <p:sldLayoutId id="2147484002" r:id="rId16"/>
    <p:sldLayoutId id="2147484003" r:id="rId17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21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3.jpe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image" Target="../media/image3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33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2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1.jpeg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Nářadí pro dům a zahradu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nářadí používané na zahradě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01085" y="6266993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01211" y="2362955"/>
            <a:ext cx="2318563" cy="3838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4379" y="2343953"/>
            <a:ext cx="2892917" cy="369740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80454" y="2343953"/>
            <a:ext cx="3473844" cy="273587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81985" y="2362955"/>
            <a:ext cx="1391539" cy="271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nářadí používané na zahradě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89210" y="633824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3355" y="1880315"/>
            <a:ext cx="5279747" cy="240553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8918" y="1880315"/>
            <a:ext cx="4515741" cy="322112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30475" y="1880315"/>
            <a:ext cx="1808240" cy="437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444678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nářadí na drobné opravy 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701085" y="616011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6072" y="1880315"/>
            <a:ext cx="1091723" cy="41610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33984" y="1880315"/>
            <a:ext cx="1955987" cy="40375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22980" y="1880315"/>
            <a:ext cx="2201334" cy="334850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57324" y="1880315"/>
            <a:ext cx="1264693" cy="325478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55027" y="1880315"/>
            <a:ext cx="2223824" cy="324934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59084" y="1880315"/>
            <a:ext cx="2374243" cy="4269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1778974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nářadí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89209" y="6266994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2647" y="2021984"/>
            <a:ext cx="5036176" cy="260153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92647" y="3245476"/>
            <a:ext cx="5036176" cy="137804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97478" y="2021984"/>
            <a:ext cx="2786184" cy="4238139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0092744" y="2035853"/>
            <a:ext cx="1390918" cy="422427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31098" y="973344"/>
            <a:ext cx="2318198" cy="4035957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731099" y="973344"/>
            <a:ext cx="1159098" cy="4035957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965078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Vyjmenuj nářadí, které je nahoře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724836" y="6278869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458436" y="631065"/>
            <a:ext cx="1606169" cy="410836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242461" y="933746"/>
            <a:ext cx="1606170" cy="3503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501788" y="936566"/>
            <a:ext cx="1606168" cy="349736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536919" y="2303553"/>
            <a:ext cx="1449202" cy="410836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580269" y="2609054"/>
            <a:ext cx="1449203" cy="349736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320941" y="2606231"/>
            <a:ext cx="1449204" cy="3503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2260293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Vyjmenuj nářadí, které je dole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89209" y="6231368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253110" y="717989"/>
            <a:ext cx="1725793" cy="399889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343910" y="2470159"/>
            <a:ext cx="1544192" cy="399889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295020" y="877573"/>
            <a:ext cx="1721082" cy="36844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216975" y="850660"/>
            <a:ext cx="1708366" cy="37509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32701" y="3697507"/>
            <a:ext cx="3645719" cy="154419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30378" y="3714936"/>
            <a:ext cx="3681560" cy="1526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4669647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nářadí leží mezi ostatními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701084" y="6290744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1369" y="1880952"/>
            <a:ext cx="4684154" cy="17359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6312" y="3760506"/>
            <a:ext cx="4682038" cy="134998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19351" y="1880952"/>
            <a:ext cx="2912526" cy="33021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46733" y="1868926"/>
            <a:ext cx="2186676" cy="3326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1647321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Vyjmenuj nářadí ležící vpravo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77334" y="6350121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975766" y="475256"/>
            <a:ext cx="1809657" cy="45501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167163" y="2201671"/>
            <a:ext cx="1426863" cy="455017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9339" y="1845513"/>
            <a:ext cx="4946762" cy="18669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994015" y="1952917"/>
            <a:ext cx="1377409" cy="4946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7743683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Vyjmenuj nářadí ležící vlevo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77334" y="621949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395959" y="728489"/>
            <a:ext cx="1460811" cy="381854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293914" y="2461342"/>
            <a:ext cx="1664900" cy="38185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552760" y="310999"/>
            <a:ext cx="1460813" cy="466708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543784" y="1957564"/>
            <a:ext cx="1478764" cy="4667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231653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nářadí leží vpravo nahoře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77334" y="6278869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69204" y="752770"/>
            <a:ext cx="1843682" cy="38128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086258" y="651792"/>
            <a:ext cx="1843682" cy="406328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099735" y="780582"/>
            <a:ext cx="1843681" cy="380570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260801" y="2586423"/>
            <a:ext cx="1504848" cy="385722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320666" y="2663699"/>
            <a:ext cx="1504850" cy="370267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76457" y="3804561"/>
            <a:ext cx="4063286" cy="1462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594235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jmenuje nářadí ve žlutém rámečku?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53583" y="625511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291858" y="2851631"/>
            <a:ext cx="2871989" cy="1367240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944" y="2099255"/>
            <a:ext cx="1894312" cy="3548935"/>
          </a:xfrm>
          <a:prstGeom prst="rect">
            <a:avLst/>
          </a:prstGeom>
          <a:ln w="228600" cap="sq" cmpd="thickThin">
            <a:solidFill>
              <a:srgbClr val="FFFF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05476" y="2099255"/>
            <a:ext cx="2569986" cy="3755143"/>
          </a:xfrm>
          <a:prstGeom prst="rect">
            <a:avLst/>
          </a:prstGeom>
          <a:ln w="228600" cap="sq" cmpd="thickThin">
            <a:solidFill>
              <a:srgbClr val="0070C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800000">
            <a:off x="5057453" y="2487662"/>
            <a:ext cx="3563356" cy="1489164"/>
          </a:xfrm>
          <a:prstGeom prst="rect">
            <a:avLst/>
          </a:prstGeom>
          <a:ln w="228600" cap="sq" cmpd="thickThin">
            <a:solidFill>
              <a:srgbClr val="00B05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xmlns="" val="264909876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Integrovaný blok: Poznávací schopnosti</a:t>
            </a:r>
          </a:p>
          <a:p>
            <a:pPr marL="45720" indent="0"/>
            <a:r>
              <a:rPr lang="cs-CZ" dirty="0" smtClean="0"/>
              <a:t>  Vzdělávací oblast: Dítě a jeho psychika</a:t>
            </a:r>
          </a:p>
          <a:p>
            <a:pPr marL="45720" indent="0"/>
            <a:r>
              <a:rPr lang="cs-CZ" dirty="0" smtClean="0"/>
              <a:t>  Téma: Nářadí pro dům a zahradu</a:t>
            </a:r>
          </a:p>
          <a:p>
            <a:pPr marL="45720" indent="0"/>
            <a:r>
              <a:rPr lang="cs-CZ" dirty="0" smtClean="0"/>
              <a:t>  Konkretizované výstupy: Rozlišování základních prostorových pojmů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Cíle: Chápání prostorových pojmů, znalost základních barev, určení různých druhů nářadí a náčiní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9209" y="624324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 vlastní fotografie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9210" y="6266993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b="1" dirty="0" smtClean="0"/>
              <a:t>Děti poznávají dle obrázků různé druhy nářadí a náčiní určené pro dům a zahradu. </a:t>
            </a:r>
          </a:p>
          <a:p>
            <a:pPr marL="45720" indent="0">
              <a:buNone/>
            </a:pPr>
            <a:r>
              <a:rPr lang="cs-CZ" b="1" dirty="0" smtClean="0"/>
              <a:t>Hádání či poznávání nářadí, které je odhaleno jen z poloviny. Po určení se obrázek celý odhalí.</a:t>
            </a:r>
          </a:p>
          <a:p>
            <a:pPr marL="45720" indent="0">
              <a:buNone/>
            </a:pPr>
            <a:r>
              <a:rPr lang="cs-CZ" b="1" dirty="0" smtClean="0"/>
              <a:t>Určování nářadí v prostoru a barevných rámečcích.</a:t>
            </a:r>
          </a:p>
          <a:p>
            <a:pPr marL="45720" indent="0">
              <a:buNone/>
            </a:pPr>
            <a:endParaRPr lang="cs-CZ" b="1" dirty="0" smtClean="0"/>
          </a:p>
          <a:p>
            <a:pPr marL="45720" indent="0">
              <a:buNone/>
            </a:pPr>
            <a:endParaRPr lang="cs-CZ" b="1" dirty="0" smtClean="0"/>
          </a:p>
          <a:p>
            <a:pPr marL="45720" indent="0">
              <a:buNone/>
            </a:pPr>
            <a:endParaRPr lang="cs-CZ" b="1" dirty="0" smtClean="0"/>
          </a:p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9209" y="6278868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01085" y="6278868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701084" y="6492875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435</Words>
  <Application>Microsoft Office PowerPoint</Application>
  <PresentationFormat>Vlastní</PresentationFormat>
  <Paragraphs>70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Faseta</vt:lpstr>
      <vt:lpstr>Nářadí pro dům a zahradu</vt:lpstr>
      <vt:lpstr>Pojmenuj nářadí používané na zahradě</vt:lpstr>
      <vt:lpstr>Pojmenuj nářadí používané na zahradě</vt:lpstr>
      <vt:lpstr>Pojmenuj nářadí na drobné opravy </vt:lpstr>
      <vt:lpstr>Poznej nářadí</vt:lpstr>
      <vt:lpstr>Vyjmenuj nářadí, které je nahoře</vt:lpstr>
      <vt:lpstr>Vyjmenuj nářadí, které je dole</vt:lpstr>
      <vt:lpstr>Jaké nářadí leží mezi ostatními</vt:lpstr>
      <vt:lpstr>Vyjmenuj nářadí ležící vpravo</vt:lpstr>
      <vt:lpstr>Vyjmenuj nářadí ležící vlevo</vt:lpstr>
      <vt:lpstr>Jaké nářadí leží vpravo nahoře</vt:lpstr>
      <vt:lpstr>Jak se jmenuje nářadí ve žlutém rámečku?</vt:lpstr>
      <vt:lpstr>Prvky polytechnické výchovy</vt:lpstr>
      <vt:lpstr>Použité zdroje</vt:lpstr>
      <vt:lpstr>Metodický postup </vt:lpstr>
      <vt:lpstr>Materiály, pomůcky 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2015-04-16T16:22:01Z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