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00" r:id="rId2"/>
  </p:sldMasterIdLst>
  <p:notesMasterIdLst>
    <p:notesMasterId r:id="rId13"/>
  </p:notesMasterIdLst>
  <p:handoutMasterIdLst>
    <p:handoutMasterId r:id="rId14"/>
  </p:handoutMasterIdLst>
  <p:sldIdLst>
    <p:sldId id="282" r:id="rId3"/>
    <p:sldId id="283" r:id="rId4"/>
    <p:sldId id="284" r:id="rId5"/>
    <p:sldId id="285" r:id="rId6"/>
    <p:sldId id="286" r:id="rId7"/>
    <p:sldId id="287" r:id="rId8"/>
    <p:sldId id="288" r:id="rId9"/>
    <p:sldId id="290" r:id="rId10"/>
    <p:sldId id="276" r:id="rId11"/>
    <p:sldId id="29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74" d="100"/>
          <a:sy n="74" d="100"/>
        </p:scale>
        <p:origin x="402" y="72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16. 4. 2015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16. 4. 2015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>
          <a:xfrm>
            <a:off x="0" y="0"/>
            <a:ext cx="360" cy="360"/>
          </a:xfrm>
        </p:spPr>
        <p:txBody>
          <a:bodyPr wrap="square" lIns="90000" tIns="45000" rIns="90000" bIns="45000" anchor="t"/>
          <a:lstStyle/>
          <a:p>
            <a:pPr lvl="0" algn="l" hangingPunct="1"/>
            <a:fld id="{C1BC9D24-8530-42AA-B01F-5095DFC53865}" type="slidenum">
              <a:t>1</a:t>
            </a:fld>
            <a:endParaRPr lang="cs-CZ" sz="1800">
              <a:solidFill>
                <a:srgbClr val="000000"/>
              </a:solidFill>
              <a:latin typeface="+mn-lt" pitchFamily="18"/>
              <a:ea typeface="+mn-ea" pitchFamily="2"/>
              <a:cs typeface="+mn-cs" pitchFamily="2"/>
            </a:endParaRPr>
          </a:p>
        </p:txBody>
      </p:sp>
      <p:sp>
        <p:nvSpPr>
          <p:cNvPr id="8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8E6A4661-5596-4426-90FB-F1623E318C6D}" type="slidenum">
              <a:t>1</a:t>
            </a:fld>
            <a:endParaRPr lang="cs-CZ"/>
          </a:p>
        </p:txBody>
      </p:sp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0" y="0"/>
            <a:ext cx="0" cy="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0" y="0"/>
            <a:ext cx="360" cy="360"/>
          </a:xfrm>
        </p:spPr>
        <p:txBody>
          <a:bodyPr wrap="square" lIns="90000" tIns="45000" rIns="90000" bIns="45000" anchor="t">
            <a:noAutofit/>
          </a:bodyPr>
          <a:lstStyle/>
          <a:p>
            <a:pPr lvl="0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797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C2EF0438-9437-4EF7-936A-37C83F52183F}" type="slidenum">
              <a:t>2</a:t>
            </a:fld>
            <a:endParaRPr lang="cs-CZ"/>
          </a:p>
        </p:txBody>
      </p:sp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40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7021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D91695C2-BDF0-436E-B0CA-DBFC7D8AF32B}" type="slidenum">
              <a:t>3</a:t>
            </a:fld>
            <a:endParaRPr lang="cs-CZ"/>
          </a:p>
        </p:txBody>
      </p:sp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382588" y="695325"/>
            <a:ext cx="6092825" cy="3427413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040" cy="411444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96021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9926425B-2B0E-4697-BCD3-2C70228CB2D7}" type="slidenum">
              <a:t>4</a:t>
            </a:fld>
            <a:endParaRPr lang="cs-CZ"/>
          </a:p>
        </p:txBody>
      </p:sp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382588" y="695325"/>
            <a:ext cx="6092825" cy="3427413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040" cy="411444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75944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50C1E8F4-A811-4AD7-A3A5-F56114EF1B28}" type="slidenum">
              <a:t>5</a:t>
            </a:fld>
            <a:endParaRPr lang="cs-CZ"/>
          </a:p>
        </p:txBody>
      </p:sp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382588" y="695325"/>
            <a:ext cx="6092825" cy="3427413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040" cy="411444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02745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04478FC7-8D0A-4B08-8DCB-230513C5D0D5}" type="slidenum">
              <a:t>6</a:t>
            </a:fld>
            <a:endParaRPr lang="cs-CZ"/>
          </a:p>
        </p:txBody>
      </p:sp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382588" y="695325"/>
            <a:ext cx="6092825" cy="3427413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040" cy="411480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38431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5AA504F2-3609-462E-8051-6AA2F87E9494}" type="slidenum">
              <a:t>7</a:t>
            </a:fld>
            <a:endParaRPr lang="cs-CZ"/>
          </a:p>
        </p:txBody>
      </p:sp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382588" y="695325"/>
            <a:ext cx="6092825" cy="3427413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040" cy="411480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22137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D47B4C7E-FD71-43B3-B785-132B8FA28EED}" type="slidenum">
              <a:t>8</a:t>
            </a:fld>
            <a:endParaRPr lang="cs-CZ"/>
          </a:p>
        </p:txBody>
      </p:sp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382588" y="695325"/>
            <a:ext cx="6092825" cy="3427413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040" cy="411480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61958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ln/>
        </p:spPr>
        <p:txBody>
          <a:bodyPr lIns="0" tIns="0" rIns="0" bIns="0" anchor="b" anchorCtr="0">
            <a:noAutofit/>
          </a:bodyPr>
          <a:lstStyle/>
          <a:p>
            <a:pPr lvl="0"/>
            <a:fld id="{A43A74E9-1F8F-425B-B085-B7CE07B6BAEA}" type="slidenum">
              <a:t>10</a:t>
            </a:fld>
            <a:endParaRPr lang="cs-CZ"/>
          </a:p>
        </p:txBody>
      </p:sp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382588" y="695325"/>
            <a:ext cx="6092825" cy="3427413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685799" y="4343400"/>
            <a:ext cx="5486040" cy="4114800"/>
          </a:xfrm>
        </p:spPr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8364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01602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691905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98400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04564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62483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869505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94207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978993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46473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974330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5945251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37642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91716388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549411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942276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911838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gi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8" name="Obrázek 17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391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  <p:sldLayoutId id="2147483912" r:id="rId12"/>
    <p:sldLayoutId id="2147483913" r:id="rId13"/>
    <p:sldLayoutId id="2147483914" r:id="rId14"/>
    <p:sldLayoutId id="2147483915" r:id="rId15"/>
    <p:sldLayoutId id="2147483916" r:id="rId16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1503363"/>
            <a:ext cx="10871200" cy="990600"/>
          </a:xfrm>
        </p:spPr>
        <p:txBody>
          <a:bodyPr anchor="t"/>
          <a:lstStyle/>
          <a:p>
            <a:pPr lvl="0" algn="ctr">
              <a:lnSpc>
                <a:spcPct val="90000"/>
              </a:lnSpc>
            </a:pPr>
            <a:r>
              <a:rPr lang="en-US" sz="4400" dirty="0" err="1">
                <a:solidFill>
                  <a:srgbClr val="493A2A"/>
                </a:solidFill>
                <a:latin typeface="Century Gothic" pitchFamily="18"/>
              </a:rPr>
              <a:t>Tradice</a:t>
            </a:r>
            <a:r>
              <a:rPr lang="en-US" sz="4400" dirty="0">
                <a:solidFill>
                  <a:srgbClr val="493A2A"/>
                </a:solidFill>
                <a:latin typeface="Century Gothic" pitchFamily="18"/>
              </a:rPr>
              <a:t> - </a:t>
            </a:r>
            <a:r>
              <a:rPr lang="en-US" sz="4400" dirty="0" err="1">
                <a:solidFill>
                  <a:srgbClr val="493A2A"/>
                </a:solidFill>
                <a:latin typeface="Century Gothic" pitchFamily="18"/>
              </a:rPr>
              <a:t>Velikonoce</a:t>
            </a:r>
            <a:endParaRPr lang="en-US" sz="4400" dirty="0">
              <a:solidFill>
                <a:srgbClr val="493A2A"/>
              </a:solidFill>
              <a:latin typeface="Century Gothic" pitchFamily="18"/>
            </a:endParaRP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4294967295"/>
          </p:nvPr>
        </p:nvSpPr>
        <p:spPr>
          <a:xfrm>
            <a:off x="0" y="2754313"/>
            <a:ext cx="9601200" cy="914400"/>
          </a:xfrm>
        </p:spPr>
        <p:txBody>
          <a:bodyPr wrap="square" lIns="90000" tIns="45000" rIns="90000" bIns="45000" anchor="t">
            <a:noAutofit/>
          </a:bodyPr>
          <a:lstStyle/>
          <a:p>
            <a:pPr lvl="0" algn="ctr">
              <a:spcAft>
                <a:spcPts val="0"/>
              </a:spcAft>
            </a:pPr>
            <a:r>
              <a:rPr lang="cs-CZ" sz="2400">
                <a:solidFill>
                  <a:srgbClr val="775F55"/>
                </a:solidFill>
              </a:rPr>
              <a:t>Stojánek na pastelky</a:t>
            </a:r>
          </a:p>
        </p:txBody>
      </p:sp>
    </p:spTree>
    <p:extLst>
      <p:ext uri="{BB962C8B-B14F-4D97-AF65-F5344CB8AC3E}">
        <p14:creationId xmlns:p14="http://schemas.microsoft.com/office/powerpoint/2010/main" val="4044966341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3"/>
          <p:cNvSpPr txBox="1">
            <a:spLocks noGrp="1"/>
          </p:cNvSpPr>
          <p:nvPr>
            <p:ph type="ftr" sz="quarter" idx="11"/>
          </p:nvPr>
        </p:nvSpPr>
        <p:spPr>
          <a:xfrm>
            <a:off x="609480" y="1604520"/>
            <a:ext cx="10972440" cy="4525920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>
            <a:noAutofit/>
          </a:bodyPr>
          <a:lstStyle/>
          <a:p>
            <a:pPr lvl="0"/>
            <a:r>
              <a:rPr lang="cs-CZ">
                <a:solidFill>
                  <a:srgbClr val="000000"/>
                </a:solidFill>
                <a:latin typeface="Tw Cen MT" pitchFamily="18"/>
                <a:cs typeface="Tahoma" pitchFamily="2"/>
              </a:rPr>
              <a:t>Pomůcky :</a:t>
            </a:r>
          </a:p>
          <a:p>
            <a:pPr lvl="0"/>
            <a:endParaRPr lang="cs-CZ">
              <a:solidFill>
                <a:srgbClr val="000000"/>
              </a:solidFill>
              <a:latin typeface="Tw Cen MT" pitchFamily="18"/>
              <a:cs typeface="Tahoma" pitchFamily="2"/>
            </a:endParaRPr>
          </a:p>
          <a:p>
            <a:pPr lvl="0">
              <a:buSzPct val="45000"/>
              <a:buFont typeface="StarSymbol"/>
              <a:buChar char="●"/>
            </a:pPr>
            <a:r>
              <a:rPr lang="cs-CZ">
                <a:solidFill>
                  <a:srgbClr val="000000"/>
                </a:solidFill>
                <a:latin typeface="Tw Cen MT" pitchFamily="18"/>
                <a:cs typeface="Tahoma" pitchFamily="2"/>
              </a:rPr>
              <a:t> Tvrdé barevné papíry</a:t>
            </a:r>
          </a:p>
          <a:p>
            <a:pPr lvl="0">
              <a:buSzPct val="45000"/>
              <a:buFont typeface="StarSymbol"/>
              <a:buChar char="●"/>
            </a:pPr>
            <a:r>
              <a:rPr lang="cs-CZ">
                <a:solidFill>
                  <a:srgbClr val="000000"/>
                </a:solidFill>
                <a:latin typeface="Tw Cen MT" pitchFamily="18"/>
                <a:cs typeface="Tahoma" pitchFamily="2"/>
              </a:rPr>
              <a:t> Bílá a černá pastelka</a:t>
            </a:r>
          </a:p>
          <a:p>
            <a:pPr lvl="0">
              <a:buSzPct val="45000"/>
              <a:buFont typeface="StarSymbol"/>
              <a:buChar char="●"/>
            </a:pPr>
            <a:r>
              <a:rPr lang="cs-CZ">
                <a:solidFill>
                  <a:srgbClr val="000000"/>
                </a:solidFill>
                <a:latin typeface="Tw Cen MT" pitchFamily="18"/>
                <a:cs typeface="Tahoma" pitchFamily="2"/>
              </a:rPr>
              <a:t> Kružítko</a:t>
            </a:r>
          </a:p>
          <a:p>
            <a:pPr lvl="0">
              <a:buSzPct val="45000"/>
              <a:buFont typeface="StarSymbol"/>
              <a:buChar char="●"/>
            </a:pPr>
            <a:r>
              <a:rPr lang="cs-CZ">
                <a:solidFill>
                  <a:srgbClr val="000000"/>
                </a:solidFill>
                <a:latin typeface="Tw Cen MT" pitchFamily="18"/>
                <a:cs typeface="Tahoma" pitchFamily="2"/>
              </a:rPr>
              <a:t> Nůžky</a:t>
            </a:r>
          </a:p>
          <a:p>
            <a:pPr lvl="0">
              <a:buSzPct val="45000"/>
              <a:buFont typeface="StarSymbol"/>
              <a:buChar char="●"/>
            </a:pPr>
            <a:r>
              <a:rPr lang="cs-CZ">
                <a:solidFill>
                  <a:srgbClr val="000000"/>
                </a:solidFill>
                <a:latin typeface="Tw Cen MT" pitchFamily="18"/>
                <a:cs typeface="Tahoma" pitchFamily="2"/>
              </a:rPr>
              <a:t> Rolička tvrdého papíru (např. toaletního papíru)</a:t>
            </a:r>
          </a:p>
          <a:p>
            <a:pPr lvl="0">
              <a:buSzPct val="45000"/>
              <a:buFont typeface="StarSymbol"/>
              <a:buChar char="●"/>
            </a:pPr>
            <a:r>
              <a:rPr lang="cs-CZ">
                <a:solidFill>
                  <a:srgbClr val="000000"/>
                </a:solidFill>
                <a:latin typeface="Tw Cen MT" pitchFamily="18"/>
                <a:cs typeface="Tahoma" pitchFamily="2"/>
              </a:rPr>
              <a:t> Lepidlo na papír</a:t>
            </a:r>
          </a:p>
        </p:txBody>
      </p:sp>
      <p:sp>
        <p:nvSpPr>
          <p:cNvPr id="2" name="Nadpis 6"/>
          <p:cNvSpPr txBox="1">
            <a:spLocks noGrp="1"/>
          </p:cNvSpPr>
          <p:nvPr>
            <p:ph type="title" idx="4294967295"/>
          </p:nvPr>
        </p:nvSpPr>
        <p:spPr>
          <a:xfrm>
            <a:off x="1320800" y="228600"/>
            <a:ext cx="10871200" cy="990600"/>
          </a:xfrm>
        </p:spPr>
        <p:txBody>
          <a:bodyPr/>
          <a:lstStyle/>
          <a:p>
            <a:pPr lvl="0"/>
            <a:r>
              <a:rPr lang="en-US"/>
              <a:t>Pracovní postup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67904" y="1056896"/>
            <a:ext cx="3024000" cy="381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6556638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320800" y="228600"/>
            <a:ext cx="10871200" cy="990600"/>
          </a:xfrm>
        </p:spPr>
        <p:txBody>
          <a:bodyPr lIns="0" tIns="0" rIns="0" bIns="0" anchor="ctr">
            <a:spAutoFit/>
          </a:bodyPr>
          <a:lstStyle/>
          <a:p>
            <a:pPr lvl="0"/>
            <a:r>
              <a:rPr lang="en-US" sz="1800">
                <a:solidFill>
                  <a:srgbClr val="000000"/>
                </a:solidFill>
              </a:rPr>
              <a:t>Pracovní postup</a:t>
            </a:r>
          </a:p>
        </p:txBody>
      </p:sp>
      <p:pic>
        <p:nvPicPr>
          <p:cNvPr id="3" name="Zástupný symbol pro obrázek 2"/>
          <p:cNvPicPr>
            <a:picLocks noGrp="1" noChangeAspect="1"/>
          </p:cNvPicPr>
          <p:nvPr>
            <p:ph type="pic" idx="4294967295"/>
          </p:nvPr>
        </p:nvPicPr>
        <p:blipFill>
          <a:blip r:embed="rId3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604963"/>
            <a:ext cx="1617663" cy="2157412"/>
          </a:xfrm>
        </p:spPr>
      </p:pic>
      <p:pic>
        <p:nvPicPr>
          <p:cNvPr id="4" name="Zástupný symbol pro obrázek 3"/>
          <p:cNvPicPr>
            <a:picLocks noGrp="1" noChangeAspect="1"/>
          </p:cNvPicPr>
          <p:nvPr>
            <p:ph type="pic" idx="4294967295"/>
          </p:nvPr>
        </p:nvPicPr>
        <p:blipFill>
          <a:blip r:embed="rId4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604963"/>
            <a:ext cx="1619250" cy="2157412"/>
          </a:xfrm>
        </p:spPr>
      </p:pic>
      <p:pic>
        <p:nvPicPr>
          <p:cNvPr id="5" name="Zástupný symbol pro obrázek 4"/>
          <p:cNvPicPr>
            <a:picLocks noGrp="1" noChangeAspect="1"/>
          </p:cNvPicPr>
          <p:nvPr>
            <p:ph type="pic" idx="4294967295"/>
          </p:nvPr>
        </p:nvPicPr>
        <p:blipFill>
          <a:blip r:embed="rId5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572750" y="1604963"/>
            <a:ext cx="1619250" cy="2157412"/>
          </a:xfrm>
        </p:spPr>
      </p:pic>
      <p:sp>
        <p:nvSpPr>
          <p:cNvPr id="6" name="Zástupný symbol pro text 5"/>
          <p:cNvSpPr txBox="1">
            <a:spLocks noGrp="1"/>
          </p:cNvSpPr>
          <p:nvPr>
            <p:ph type="body" idx="4294967295"/>
          </p:nvPr>
        </p:nvSpPr>
        <p:spPr>
          <a:xfrm>
            <a:off x="8658225" y="3968750"/>
            <a:ext cx="3533775" cy="2157413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en-US" sz="2000"/>
              <a:t>Kružítkem vytvořte dvě oči na bílém papíru - vystřihněte</a:t>
            </a:r>
          </a:p>
        </p:txBody>
      </p:sp>
      <p:sp>
        <p:nvSpPr>
          <p:cNvPr id="7" name="Zástupný symbol pro text 6"/>
          <p:cNvSpPr txBox="1">
            <a:spLocks noGrp="1"/>
          </p:cNvSpPr>
          <p:nvPr>
            <p:ph type="body" idx="4294967295"/>
          </p:nvPr>
        </p:nvSpPr>
        <p:spPr>
          <a:xfrm>
            <a:off x="0" y="3968750"/>
            <a:ext cx="3532188" cy="2157413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en-US" sz="2000"/>
              <a:t>Bílou bastelkou nakreslete zaječí uši - vystřihněte</a:t>
            </a:r>
          </a:p>
        </p:txBody>
      </p:sp>
      <p:sp>
        <p:nvSpPr>
          <p:cNvPr id="8" name="Zástupný symbol pro text 7"/>
          <p:cNvSpPr txBox="1">
            <a:spLocks noGrp="1"/>
          </p:cNvSpPr>
          <p:nvPr>
            <p:ph type="body" idx="4294967295"/>
          </p:nvPr>
        </p:nvSpPr>
        <p:spPr>
          <a:xfrm>
            <a:off x="0" y="3968750"/>
            <a:ext cx="3532188" cy="2157413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en-US" sz="2000"/>
              <a:t>Kružítkem vytvořte kroužek – dno stojánku, vystřihněte</a:t>
            </a:r>
          </a:p>
        </p:txBody>
      </p:sp>
    </p:spTree>
    <p:extLst>
      <p:ext uri="{BB962C8B-B14F-4D97-AF65-F5344CB8AC3E}">
        <p14:creationId xmlns:p14="http://schemas.microsoft.com/office/powerpoint/2010/main" val="559232469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symbol pro obrázek 1"/>
          <p:cNvPicPr>
            <a:picLocks noGrp="1" noChangeAspect="1"/>
          </p:cNvPicPr>
          <p:nvPr>
            <p:ph type="pic" idx="4294967295"/>
          </p:nvPr>
        </p:nvPicPr>
        <p:blipFill>
          <a:blip r:embed="rId3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604963"/>
            <a:ext cx="1617663" cy="2157412"/>
          </a:xfrm>
        </p:spPr>
      </p:pic>
      <p:pic>
        <p:nvPicPr>
          <p:cNvPr id="3" name="Zástupný symbol pro obrázek 2"/>
          <p:cNvPicPr>
            <a:picLocks noGrp="1" noChangeAspect="1"/>
          </p:cNvPicPr>
          <p:nvPr>
            <p:ph type="pic" idx="4294967295"/>
          </p:nvPr>
        </p:nvPicPr>
        <p:blipFill>
          <a:blip r:embed="rId4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604963"/>
            <a:ext cx="1619250" cy="2157412"/>
          </a:xfrm>
        </p:spPr>
      </p:pic>
      <p:sp>
        <p:nvSpPr>
          <p:cNvPr id="4" name="Nadpis 3"/>
          <p:cNvSpPr txBox="1">
            <a:spLocks noGrp="1"/>
          </p:cNvSpPr>
          <p:nvPr>
            <p:ph type="title" idx="4294967295"/>
          </p:nvPr>
        </p:nvSpPr>
        <p:spPr>
          <a:xfrm>
            <a:off x="1320800" y="228600"/>
            <a:ext cx="10871200" cy="990600"/>
          </a:xfrm>
        </p:spPr>
        <p:txBody>
          <a:bodyPr lIns="0" tIns="0" rIns="0" bIns="0" anchor="ctr"/>
          <a:lstStyle/>
          <a:p>
            <a:pPr lvl="0"/>
            <a:r>
              <a:rPr lang="en-US" sz="1800">
                <a:solidFill>
                  <a:srgbClr val="000000"/>
                </a:solidFill>
              </a:rPr>
              <a:t>Pracovní postup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4294967295"/>
          </p:nvPr>
        </p:nvSpPr>
        <p:spPr>
          <a:xfrm>
            <a:off x="8658225" y="3968750"/>
            <a:ext cx="3533775" cy="2157413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en-US" sz="2000"/>
              <a:t>Na druhý okraj roličky přilepte uši a na přední část oči, čumáček, fousky a pusu</a:t>
            </a:r>
          </a:p>
        </p:txBody>
      </p:sp>
      <p:sp>
        <p:nvSpPr>
          <p:cNvPr id="6" name="Zástupný symbol pro text 5"/>
          <p:cNvSpPr txBox="1">
            <a:spLocks noGrp="1"/>
          </p:cNvSpPr>
          <p:nvPr>
            <p:ph type="body" idx="4294967295"/>
          </p:nvPr>
        </p:nvSpPr>
        <p:spPr>
          <a:xfrm>
            <a:off x="0" y="3968750"/>
            <a:ext cx="3532188" cy="2157413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en-US" sz="2000"/>
              <a:t>Okraj roličky potřete lepidlem a přilepte vystřižené dno stojánku</a:t>
            </a:r>
          </a:p>
        </p:txBody>
      </p:sp>
      <p:sp>
        <p:nvSpPr>
          <p:cNvPr id="7" name="Zástupný symbol pro text 6"/>
          <p:cNvSpPr txBox="1">
            <a:spLocks noGrp="1"/>
          </p:cNvSpPr>
          <p:nvPr>
            <p:ph type="body" idx="4294967295"/>
          </p:nvPr>
        </p:nvSpPr>
        <p:spPr>
          <a:xfrm>
            <a:off x="0" y="3968750"/>
            <a:ext cx="3532188" cy="2157413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en-US" sz="2000"/>
              <a:t>Z černého papíru vystřihněte malá očka a tenké proužky – fousky, pusu, z hnědého papíru - čumáček</a:t>
            </a: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5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712000" y="1604520"/>
            <a:ext cx="1800000" cy="21589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5563288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320800" y="228600"/>
            <a:ext cx="10871200" cy="990600"/>
          </a:xfrm>
        </p:spPr>
        <p:txBody>
          <a:bodyPr lIns="0" tIns="0" rIns="0" bIns="0" anchor="ctr">
            <a:spAutoFit/>
          </a:bodyPr>
          <a:lstStyle/>
          <a:p>
            <a:pPr lvl="0"/>
            <a:r>
              <a:rPr lang="en-US" sz="1800">
                <a:solidFill>
                  <a:srgbClr val="000000"/>
                </a:solidFill>
              </a:rPr>
              <a:t>Pracovní postup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1320800" y="1600200"/>
            <a:ext cx="10871200" cy="4525963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en-US"/>
              <a:t>Do vyrobeného stojánku vložte</a:t>
            </a:r>
          </a:p>
          <a:p>
            <a:pPr lvl="0">
              <a:buSzPct val="45000"/>
              <a:buFont typeface="StarSymbol"/>
              <a:buChar char="●"/>
            </a:pPr>
            <a:r>
              <a:rPr lang="en-US"/>
              <a:t>pastelky, tužky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568000" y="1604520"/>
            <a:ext cx="3073319" cy="45151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2721553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657225"/>
            <a:ext cx="10515600" cy="1033463"/>
          </a:xfrm>
        </p:spPr>
        <p:txBody>
          <a:bodyPr/>
          <a:lstStyle/>
          <a:p>
            <a:pPr lvl="0"/>
            <a:r>
              <a:rPr lang="en-US" b="1"/>
              <a:t>Prvky polytechnické výchovy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body" idx="4294967295"/>
          </p:nvPr>
        </p:nvSpPr>
        <p:spPr>
          <a:xfrm>
            <a:off x="0" y="1690688"/>
            <a:ext cx="10515600" cy="3362325"/>
          </a:xfrm>
        </p:spPr>
        <p:txBody>
          <a:bodyPr/>
          <a:lstStyle/>
          <a:p>
            <a:pPr lvl="0">
              <a:spcBef>
                <a:spcPts val="700"/>
              </a:spcBef>
              <a:buClr>
                <a:srgbClr val="DD8047"/>
              </a:buClr>
              <a:buSzPct val="60000"/>
              <a:buFont typeface="Wingdings"/>
              <a:buChar char=""/>
            </a:pPr>
            <a:r>
              <a:rPr lang="en-US" sz="1800"/>
              <a:t>  Integrovaný blok : Svátky jara</a:t>
            </a:r>
          </a:p>
          <a:p>
            <a:pPr lvl="0">
              <a:spcBef>
                <a:spcPts val="700"/>
              </a:spcBef>
              <a:buClr>
                <a:srgbClr val="DD8047"/>
              </a:buClr>
              <a:buSzPct val="60000"/>
              <a:buFont typeface="Wingdings"/>
              <a:buChar char=""/>
            </a:pPr>
            <a:r>
              <a:rPr lang="en-US" sz="1800"/>
              <a:t>  Vzdělávací oblast : Dítě a společnost</a:t>
            </a:r>
          </a:p>
          <a:p>
            <a:pPr lvl="0">
              <a:spcBef>
                <a:spcPts val="700"/>
              </a:spcBef>
              <a:buClr>
                <a:srgbClr val="DD8047"/>
              </a:buClr>
              <a:buSzPct val="60000"/>
              <a:buFont typeface="Wingdings"/>
              <a:buChar char=""/>
            </a:pPr>
            <a:r>
              <a:rPr lang="en-US" sz="1800"/>
              <a:t>  Téma: Hody, hody do Provody (Tradice - Velikonoce)</a:t>
            </a:r>
          </a:p>
          <a:p>
            <a:pPr lvl="0">
              <a:spcBef>
                <a:spcPts val="700"/>
              </a:spcBef>
              <a:buClr>
                <a:srgbClr val="DD8047"/>
              </a:buClr>
              <a:buSzPct val="60000"/>
              <a:buFont typeface="Wingdings"/>
              <a:buChar char=""/>
            </a:pPr>
            <a:r>
              <a:rPr lang="en-US" sz="1800"/>
              <a:t>  Konkretizované výstupy: Zobrazovat objekty reálné I fantazijní různými výtvarnými výrazovými prostředky (plošným a prostorovým vytvářením s využíváním různých materiálů)                              </a:t>
            </a:r>
          </a:p>
          <a:p>
            <a:pPr lvl="0">
              <a:spcBef>
                <a:spcPts val="700"/>
              </a:spcBef>
              <a:buClr>
                <a:srgbClr val="DD8047"/>
              </a:buClr>
              <a:buSzPct val="60000"/>
              <a:buFont typeface="Wingdings"/>
              <a:buChar char=""/>
            </a:pPr>
            <a:r>
              <a:rPr lang="en-US" sz="1800"/>
              <a:t>  Cíle: Zachycovat skutečnosti ze svého okolí a vyjadřovat své představy pomocí různých výtvarných činností, dovedností a technik</a:t>
            </a:r>
          </a:p>
          <a:p>
            <a:pPr lvl="0">
              <a:spcBef>
                <a:spcPts val="700"/>
              </a:spcBef>
              <a:buClr>
                <a:srgbClr val="DD8047"/>
              </a:buClr>
              <a:buSzPct val="60000"/>
              <a:buFont typeface="Wingdings"/>
              <a:buChar char=""/>
            </a:pPr>
            <a:endParaRPr lang="en-US" sz="1800"/>
          </a:p>
          <a:p>
            <a:pPr lvl="0">
              <a:spcBef>
                <a:spcPts val="700"/>
              </a:spcBef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344233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320800" y="228600"/>
            <a:ext cx="10871200" cy="990600"/>
          </a:xfrm>
        </p:spPr>
        <p:txBody>
          <a:bodyPr/>
          <a:lstStyle/>
          <a:p>
            <a:pPr lvl="0"/>
            <a:r>
              <a:rPr lang="en-US"/>
              <a:t>Použité zdroje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body" idx="4294967295"/>
          </p:nvPr>
        </p:nvSpPr>
        <p:spPr>
          <a:xfrm>
            <a:off x="0" y="1600200"/>
            <a:ext cx="3136900" cy="4525963"/>
          </a:xfrm>
        </p:spPr>
        <p:txBody>
          <a:bodyPr/>
          <a:lstStyle/>
          <a:p>
            <a:pPr lvl="0">
              <a:buNone/>
            </a:pPr>
            <a:r>
              <a:rPr lang="cs-CZ" dirty="0" smtClean="0"/>
              <a:t>Vlastní  materiál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8578116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1320800" y="228600"/>
            <a:ext cx="10871200" cy="990600"/>
          </a:xfrm>
        </p:spPr>
        <p:txBody>
          <a:bodyPr>
            <a:normAutofit fontScale="90000"/>
          </a:bodyPr>
          <a:lstStyle/>
          <a:p>
            <a:pPr lvl="0"/>
            <a:r>
              <a:rPr lang="en-US" b="1"/>
              <a:t>Materiály, pomůcky</a:t>
            </a:r>
            <a:br>
              <a:rPr lang="en-US" b="1"/>
            </a:br>
            <a:endParaRPr lang="en-US" b="1"/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body" idx="4294967295"/>
          </p:nvPr>
        </p:nvSpPr>
        <p:spPr>
          <a:xfrm>
            <a:off x="1320800" y="1600200"/>
            <a:ext cx="10871200" cy="4525963"/>
          </a:xfrm>
        </p:spPr>
        <p:txBody>
          <a:bodyPr/>
          <a:lstStyle/>
          <a:p>
            <a:pPr lvl="0">
              <a:spcBef>
                <a:spcPts val="700"/>
              </a:spcBef>
              <a:buClr>
                <a:srgbClr val="DD8047"/>
              </a:buClr>
              <a:buSzPct val="60000"/>
              <a:buFont typeface="Wingdings"/>
              <a:buChar char=""/>
            </a:pPr>
            <a:r>
              <a:rPr lang="en-US" dirty="0" err="1"/>
              <a:t>Dotyková</a:t>
            </a:r>
            <a:r>
              <a:rPr lang="en-US" dirty="0"/>
              <a:t> </a:t>
            </a:r>
            <a:r>
              <a:rPr lang="en-US" dirty="0" err="1"/>
              <a:t>obrazovka</a:t>
            </a:r>
            <a:r>
              <a:rPr lang="en-US" dirty="0"/>
              <a:t>, </a:t>
            </a:r>
            <a:r>
              <a:rPr lang="en-US" dirty="0" err="1"/>
              <a:t>připojená</a:t>
            </a:r>
            <a:r>
              <a:rPr lang="en-US" dirty="0"/>
              <a:t> k PC</a:t>
            </a:r>
          </a:p>
          <a:p>
            <a:pPr lvl="0">
              <a:spcBef>
                <a:spcPts val="700"/>
              </a:spcBef>
              <a:buClr>
                <a:srgbClr val="DD8047"/>
              </a:buClr>
              <a:buSzPct val="60000"/>
              <a:buFont typeface="Wingdings"/>
              <a:buChar char=""/>
            </a:pPr>
            <a:r>
              <a:rPr lang="en-US" dirty="0" err="1"/>
              <a:t>Didaktický</a:t>
            </a:r>
            <a:r>
              <a:rPr lang="en-US" dirty="0"/>
              <a:t> </a:t>
            </a:r>
            <a:r>
              <a:rPr lang="en-US" dirty="0" err="1"/>
              <a:t>kufřík</a:t>
            </a:r>
            <a:r>
              <a:rPr lang="en-US" dirty="0"/>
              <a:t> </a:t>
            </a:r>
            <a:r>
              <a:rPr lang="en-US" dirty="0" smtClean="0"/>
              <a:t>– KUMUČ</a:t>
            </a:r>
            <a:endParaRPr lang="cs-CZ" dirty="0" smtClean="0"/>
          </a:p>
          <a:p>
            <a:pPr lvl="0">
              <a:spcBef>
                <a:spcPts val="700"/>
              </a:spcBef>
              <a:buClr>
                <a:srgbClr val="DD8047"/>
              </a:buClr>
              <a:buSzPct val="60000"/>
              <a:buFont typeface="Wingdings"/>
              <a:buChar char=""/>
            </a:pPr>
            <a:r>
              <a:rPr lang="cs-CZ" dirty="0" smtClean="0"/>
              <a:t>Pomůcky jsou popsány na snímku č. 2</a:t>
            </a:r>
            <a:endParaRPr lang="en-US" dirty="0"/>
          </a:p>
          <a:p>
            <a:pPr lvl="0">
              <a:spcBef>
                <a:spcPts val="700"/>
              </a:spcBef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228410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867437" y="2511380"/>
            <a:ext cx="5205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Jedná se o návod na zhotovení velikonočního stojánku.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4"/>
          <p:cNvGrpSpPr/>
          <p:nvPr/>
        </p:nvGrpSpPr>
        <p:grpSpPr>
          <a:xfrm>
            <a:off x="1920960" y="1118520"/>
            <a:ext cx="7086562" cy="3426184"/>
            <a:chOff x="1920960" y="1118520"/>
            <a:chExt cx="7513560" cy="4066200"/>
          </a:xfrm>
        </p:grpSpPr>
        <p:sp>
          <p:nvSpPr>
            <p:cNvPr id="3" name="Volný tvar 5"/>
            <p:cNvSpPr/>
            <p:nvPr/>
          </p:nvSpPr>
          <p:spPr>
            <a:xfrm>
              <a:off x="1920960" y="2820960"/>
              <a:ext cx="2714400" cy="1528560"/>
            </a:xfrm>
            <a:custGeom>
              <a:avLst/>
              <a:gdLst>
                <a:gd name="f0" fmla="val 0"/>
                <a:gd name="f1" fmla="val 1532940"/>
                <a:gd name="f2" fmla="val 1316297"/>
                <a:gd name="f3" fmla="val 658149"/>
                <a:gd name="f4" fmla="val 329074"/>
                <a:gd name="f5" fmla="val 120386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532940" h="1316297">
                  <a:moveTo>
                    <a:pt x="f0" y="f3"/>
                  </a:moveTo>
                  <a:lnTo>
                    <a:pt x="f4" y="f0"/>
                  </a:lnTo>
                  <a:lnTo>
                    <a:pt x="f5" y="f0"/>
                  </a:lnTo>
                  <a:lnTo>
                    <a:pt x="f1" y="f3"/>
                  </a:lnTo>
                  <a:lnTo>
                    <a:pt x="f5" y="f2"/>
                  </a:lnTo>
                  <a:lnTo>
                    <a:pt x="f4" y="f2"/>
                  </a:lnTo>
                  <a:lnTo>
                    <a:pt x="f0" y="f3"/>
                  </a:lnTo>
                  <a:close/>
                </a:path>
              </a:pathLst>
            </a:custGeom>
            <a:solidFill>
              <a:srgbClr val="94B6D2"/>
            </a:solidFill>
            <a:ln w="19080">
              <a:solidFill>
                <a:srgbClr val="94B6D2"/>
              </a:solidFill>
              <a:prstDash val="solid"/>
            </a:ln>
          </p:spPr>
          <p:txBody>
            <a:bodyPr vert="horz" wrap="square" lIns="237600" tIns="216720" rIns="237600" bIns="216720" anchor="ctr" anchorCtr="0" compatLnSpc="0">
              <a:noAutofit/>
            </a:bodyPr>
            <a:lstStyle/>
            <a:p>
              <a:pPr marL="0" marR="0" lvl="0" indent="0" algn="ctr" rtl="0" hangingPunct="0">
                <a:lnSpc>
                  <a:spcPct val="90000"/>
                </a:lnSpc>
                <a:spcBef>
                  <a:spcPts val="0"/>
                </a:spcBef>
                <a:spcAft>
                  <a:spcPts val="629"/>
                </a:spcAft>
                <a:buNone/>
                <a:tabLst/>
                <a:defRPr sz="1800"/>
              </a:pPr>
              <a:r>
                <a:rPr lang="cs-CZ" sz="1600" b="1" i="0" u="none" strike="noStrike" kern="1200" spc="0">
                  <a:ln>
                    <a:noFill/>
                  </a:ln>
                  <a:solidFill>
                    <a:srgbClr val="000000"/>
                  </a:solidFill>
                  <a:latin typeface="Tw Cen MT" pitchFamily="18"/>
                  <a:ea typeface="Microsoft YaHei" pitchFamily="2"/>
                  <a:cs typeface="Mangal" pitchFamily="2"/>
                </a:rPr>
                <a:t>Vnímat vliv techniky na společnost a přírodu</a:t>
              </a:r>
            </a:p>
          </p:txBody>
        </p:sp>
        <p:sp>
          <p:nvSpPr>
            <p:cNvPr id="4" name="Volný tvar 9"/>
            <p:cNvSpPr/>
            <p:nvPr/>
          </p:nvSpPr>
          <p:spPr>
            <a:xfrm>
              <a:off x="4258800" y="1962000"/>
              <a:ext cx="2714400" cy="1528560"/>
            </a:xfrm>
            <a:custGeom>
              <a:avLst/>
              <a:gdLst>
                <a:gd name="f0" fmla="val 0"/>
                <a:gd name="f1" fmla="val 1532940"/>
                <a:gd name="f2" fmla="val 1316297"/>
                <a:gd name="f3" fmla="val 658149"/>
                <a:gd name="f4" fmla="val 329074"/>
                <a:gd name="f5" fmla="val 120386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532940" h="1316297">
                  <a:moveTo>
                    <a:pt x="f0" y="f3"/>
                  </a:moveTo>
                  <a:lnTo>
                    <a:pt x="f4" y="f0"/>
                  </a:lnTo>
                  <a:lnTo>
                    <a:pt x="f5" y="f0"/>
                  </a:lnTo>
                  <a:lnTo>
                    <a:pt x="f1" y="f3"/>
                  </a:lnTo>
                  <a:lnTo>
                    <a:pt x="f5" y="f2"/>
                  </a:lnTo>
                  <a:lnTo>
                    <a:pt x="f4" y="f2"/>
                  </a:lnTo>
                  <a:lnTo>
                    <a:pt x="f0" y="f3"/>
                  </a:lnTo>
                  <a:close/>
                </a:path>
              </a:pathLst>
            </a:custGeom>
            <a:solidFill>
              <a:srgbClr val="94B6D2"/>
            </a:solidFill>
            <a:ln w="19080">
              <a:solidFill>
                <a:srgbClr val="94B6D2"/>
              </a:solidFill>
              <a:prstDash val="solid"/>
            </a:ln>
          </p:spPr>
          <p:txBody>
            <a:bodyPr vert="horz" wrap="square" lIns="237600" tIns="216720" rIns="237600" bIns="216720" anchor="ctr" anchorCtr="0" compatLnSpc="0">
              <a:noAutofit/>
            </a:bodyPr>
            <a:lstStyle/>
            <a:p>
              <a:pPr marL="0" marR="0" lvl="0" indent="0" algn="ctr" rtl="0" hangingPunct="0">
                <a:lnSpc>
                  <a:spcPct val="90000"/>
                </a:lnSpc>
                <a:spcBef>
                  <a:spcPts val="0"/>
                </a:spcBef>
                <a:spcAft>
                  <a:spcPts val="629"/>
                </a:spcAft>
                <a:buNone/>
                <a:tabLst/>
                <a:defRPr sz="1800"/>
              </a:pPr>
              <a:r>
                <a:rPr lang="cs-CZ" sz="1600" b="1" i="0" u="none" strike="noStrike" kern="1200" spc="0">
                  <a:ln>
                    <a:noFill/>
                  </a:ln>
                  <a:solidFill>
                    <a:srgbClr val="000000"/>
                  </a:solidFill>
                  <a:latin typeface="Tw Cen MT" pitchFamily="18"/>
                  <a:ea typeface="Microsoft YaHei" pitchFamily="2"/>
                  <a:cs typeface="Mangal" pitchFamily="2"/>
                </a:rPr>
                <a:t>Směrovat děti k získávání základních pracovních dovedností a návyků</a:t>
              </a:r>
            </a:p>
          </p:txBody>
        </p:sp>
        <p:sp>
          <p:nvSpPr>
            <p:cNvPr id="5" name="Volný tvar 13"/>
            <p:cNvSpPr/>
            <p:nvPr/>
          </p:nvSpPr>
          <p:spPr>
            <a:xfrm>
              <a:off x="1922400" y="1121759"/>
              <a:ext cx="2714400" cy="1528560"/>
            </a:xfrm>
            <a:custGeom>
              <a:avLst/>
              <a:gdLst>
                <a:gd name="f0" fmla="val 0"/>
                <a:gd name="f1" fmla="val 1532940"/>
                <a:gd name="f2" fmla="val 1316297"/>
                <a:gd name="f3" fmla="val 658149"/>
                <a:gd name="f4" fmla="val 329074"/>
                <a:gd name="f5" fmla="val 120386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532940" h="1316297">
                  <a:moveTo>
                    <a:pt x="f0" y="f3"/>
                  </a:moveTo>
                  <a:lnTo>
                    <a:pt x="f4" y="f0"/>
                  </a:lnTo>
                  <a:lnTo>
                    <a:pt x="f5" y="f0"/>
                  </a:lnTo>
                  <a:lnTo>
                    <a:pt x="f1" y="f3"/>
                  </a:lnTo>
                  <a:lnTo>
                    <a:pt x="f5" y="f2"/>
                  </a:lnTo>
                  <a:lnTo>
                    <a:pt x="f4" y="f2"/>
                  </a:lnTo>
                  <a:lnTo>
                    <a:pt x="f0" y="f3"/>
                  </a:lnTo>
                  <a:close/>
                </a:path>
              </a:pathLst>
            </a:custGeom>
            <a:solidFill>
              <a:srgbClr val="94B6D2"/>
            </a:solidFill>
            <a:ln w="19080">
              <a:solidFill>
                <a:srgbClr val="94B6D2"/>
              </a:solidFill>
              <a:prstDash val="solid"/>
            </a:ln>
          </p:spPr>
          <p:txBody>
            <a:bodyPr vert="horz" wrap="square" lIns="237600" tIns="216720" rIns="237600" bIns="216720" anchor="ctr" anchorCtr="0" compatLnSpc="0">
              <a:noAutofit/>
            </a:bodyPr>
            <a:lstStyle/>
            <a:p>
              <a:pPr marL="0" marR="0" lvl="0" indent="0" algn="ctr" rtl="0" hangingPunct="0">
                <a:lnSpc>
                  <a:spcPct val="90000"/>
                </a:lnSpc>
                <a:spcBef>
                  <a:spcPts val="0"/>
                </a:spcBef>
                <a:spcAft>
                  <a:spcPts val="629"/>
                </a:spcAft>
                <a:buNone/>
                <a:tabLst/>
                <a:defRPr sz="1800"/>
              </a:pPr>
              <a:r>
                <a:rPr lang="cs-CZ" sz="1600" b="1" i="0" u="none" strike="noStrike" kern="1200" spc="0">
                  <a:ln>
                    <a:noFill/>
                  </a:ln>
                  <a:solidFill>
                    <a:srgbClr val="000000"/>
                  </a:solidFill>
                  <a:latin typeface="Tw Cen MT" pitchFamily="18"/>
                  <a:ea typeface="Microsoft YaHei" pitchFamily="2"/>
                  <a:cs typeface="Mangal" pitchFamily="2"/>
                </a:rPr>
                <a:t>Chápat postavení techniky a technických oborů v životě lidstva jako devízu</a:t>
              </a:r>
            </a:p>
          </p:txBody>
        </p:sp>
        <p:sp>
          <p:nvSpPr>
            <p:cNvPr id="6" name="Volný tvar 17"/>
            <p:cNvSpPr/>
            <p:nvPr/>
          </p:nvSpPr>
          <p:spPr>
            <a:xfrm>
              <a:off x="6593400" y="1118520"/>
              <a:ext cx="2714400" cy="1528560"/>
            </a:xfrm>
            <a:custGeom>
              <a:avLst/>
              <a:gdLst>
                <a:gd name="f0" fmla="val 0"/>
                <a:gd name="f1" fmla="val 1532940"/>
                <a:gd name="f2" fmla="val 1316297"/>
                <a:gd name="f3" fmla="val 658149"/>
                <a:gd name="f4" fmla="val 329074"/>
                <a:gd name="f5" fmla="val 120386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532940" h="1316297">
                  <a:moveTo>
                    <a:pt x="f0" y="f3"/>
                  </a:moveTo>
                  <a:lnTo>
                    <a:pt x="f4" y="f0"/>
                  </a:lnTo>
                  <a:lnTo>
                    <a:pt x="f5" y="f0"/>
                  </a:lnTo>
                  <a:lnTo>
                    <a:pt x="f1" y="f3"/>
                  </a:lnTo>
                  <a:lnTo>
                    <a:pt x="f5" y="f2"/>
                  </a:lnTo>
                  <a:lnTo>
                    <a:pt x="f4" y="f2"/>
                  </a:lnTo>
                  <a:lnTo>
                    <a:pt x="f0" y="f3"/>
                  </a:lnTo>
                  <a:close/>
                </a:path>
              </a:pathLst>
            </a:custGeom>
            <a:solidFill>
              <a:srgbClr val="94B6D2"/>
            </a:solidFill>
            <a:ln w="19080">
              <a:solidFill>
                <a:srgbClr val="94B6D2"/>
              </a:solidFill>
              <a:prstDash val="solid"/>
            </a:ln>
          </p:spPr>
          <p:txBody>
            <a:bodyPr vert="horz" wrap="square" lIns="237600" tIns="216720" rIns="237600" bIns="216720" anchor="ctr" anchorCtr="0" compatLnSpc="0">
              <a:noAutofit/>
            </a:bodyPr>
            <a:lstStyle/>
            <a:p>
              <a:pPr marL="0" marR="0" lvl="0" indent="0" algn="ctr" rtl="0" hangingPunct="0">
                <a:lnSpc>
                  <a:spcPct val="90000"/>
                </a:lnSpc>
                <a:spcBef>
                  <a:spcPts val="0"/>
                </a:spcBef>
                <a:spcAft>
                  <a:spcPts val="629"/>
                </a:spcAft>
                <a:buNone/>
                <a:tabLst/>
                <a:defRPr sz="1800"/>
              </a:pPr>
              <a:r>
                <a:rPr lang="cs-CZ" sz="1600" b="1" i="0" u="none" strike="noStrike" kern="1200" spc="0">
                  <a:ln>
                    <a:noFill/>
                  </a:ln>
                  <a:solidFill>
                    <a:srgbClr val="000000"/>
                  </a:solidFill>
                  <a:latin typeface="Tw Cen MT" pitchFamily="18"/>
                  <a:ea typeface="Microsoft YaHei" pitchFamily="2"/>
                  <a:cs typeface="Mangal" pitchFamily="2"/>
                </a:rPr>
                <a:t>Učit děti základním poznatkům o technice</a:t>
              </a:r>
            </a:p>
          </p:txBody>
        </p:sp>
        <p:sp>
          <p:nvSpPr>
            <p:cNvPr id="7" name="Volný tvar 21"/>
            <p:cNvSpPr/>
            <p:nvPr/>
          </p:nvSpPr>
          <p:spPr>
            <a:xfrm>
              <a:off x="6593400" y="2726640"/>
              <a:ext cx="2841120" cy="1673999"/>
            </a:xfrm>
            <a:custGeom>
              <a:avLst/>
              <a:gdLst>
                <a:gd name="f0" fmla="val 0"/>
                <a:gd name="f1" fmla="val 1532940"/>
                <a:gd name="f2" fmla="val 1316297"/>
                <a:gd name="f3" fmla="val 658149"/>
                <a:gd name="f4" fmla="val 329074"/>
                <a:gd name="f5" fmla="val 120386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532940" h="1316297">
                  <a:moveTo>
                    <a:pt x="f0" y="f3"/>
                  </a:moveTo>
                  <a:lnTo>
                    <a:pt x="f4" y="f0"/>
                  </a:lnTo>
                  <a:lnTo>
                    <a:pt x="f5" y="f0"/>
                  </a:lnTo>
                  <a:lnTo>
                    <a:pt x="f1" y="f3"/>
                  </a:lnTo>
                  <a:lnTo>
                    <a:pt x="f5" y="f2"/>
                  </a:lnTo>
                  <a:lnTo>
                    <a:pt x="f4" y="f2"/>
                  </a:lnTo>
                  <a:lnTo>
                    <a:pt x="f0" y="f3"/>
                  </a:lnTo>
                  <a:close/>
                </a:path>
              </a:pathLst>
            </a:custGeom>
            <a:solidFill>
              <a:srgbClr val="94B6D2"/>
            </a:solidFill>
            <a:ln w="19080">
              <a:solidFill>
                <a:srgbClr val="94B6D2"/>
              </a:solidFill>
              <a:prstDash val="solid"/>
            </a:ln>
          </p:spPr>
          <p:txBody>
            <a:bodyPr vert="horz" wrap="square" lIns="237600" tIns="216720" rIns="237600" bIns="216720" anchor="ctr" anchorCtr="0" compatLnSpc="0">
              <a:noAutofit/>
            </a:bodyPr>
            <a:lstStyle/>
            <a:p>
              <a:pPr marL="0" marR="0" lvl="0" indent="0" algn="ctr" rtl="0" hangingPunct="0">
                <a:lnSpc>
                  <a:spcPct val="90000"/>
                </a:lnSpc>
                <a:spcBef>
                  <a:spcPts val="0"/>
                </a:spcBef>
                <a:spcAft>
                  <a:spcPts val="629"/>
                </a:spcAft>
                <a:buNone/>
                <a:tabLst/>
                <a:defRPr sz="1800"/>
              </a:pPr>
              <a:r>
                <a:rPr lang="cs-CZ" sz="1600" b="1" i="0" u="none" strike="noStrike" kern="1200" spc="0">
                  <a:ln>
                    <a:noFill/>
                  </a:ln>
                  <a:solidFill>
                    <a:srgbClr val="000000"/>
                  </a:solidFill>
                  <a:latin typeface="Tw Cen MT" pitchFamily="18"/>
                  <a:ea typeface="Microsoft YaHei" pitchFamily="2"/>
                  <a:cs typeface="Mangal" pitchFamily="2"/>
                </a:rPr>
                <a:t>Vést děti ke kooperativnímu hodnocení a sebehodnocení</a:t>
              </a:r>
            </a:p>
          </p:txBody>
        </p:sp>
        <p:sp>
          <p:nvSpPr>
            <p:cNvPr id="8" name="Volný tvar 29"/>
            <p:cNvSpPr/>
            <p:nvPr/>
          </p:nvSpPr>
          <p:spPr>
            <a:xfrm>
              <a:off x="4255920" y="3656160"/>
              <a:ext cx="2714400" cy="1528560"/>
            </a:xfrm>
            <a:custGeom>
              <a:avLst/>
              <a:gdLst>
                <a:gd name="f0" fmla="val 0"/>
                <a:gd name="f1" fmla="val 1532940"/>
                <a:gd name="f2" fmla="val 1316297"/>
                <a:gd name="f3" fmla="val 658149"/>
                <a:gd name="f4" fmla="val 329074"/>
                <a:gd name="f5" fmla="val 1203866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l" t="t" r="r" b="b"/>
              <a:pathLst>
                <a:path w="1532940" h="1316297">
                  <a:moveTo>
                    <a:pt x="f0" y="f3"/>
                  </a:moveTo>
                  <a:lnTo>
                    <a:pt x="f4" y="f0"/>
                  </a:lnTo>
                  <a:lnTo>
                    <a:pt x="f5" y="f0"/>
                  </a:lnTo>
                  <a:lnTo>
                    <a:pt x="f1" y="f3"/>
                  </a:lnTo>
                  <a:lnTo>
                    <a:pt x="f5" y="f2"/>
                  </a:lnTo>
                  <a:lnTo>
                    <a:pt x="f4" y="f2"/>
                  </a:lnTo>
                  <a:lnTo>
                    <a:pt x="f0" y="f3"/>
                  </a:lnTo>
                  <a:close/>
                </a:path>
              </a:pathLst>
            </a:custGeom>
            <a:solidFill>
              <a:srgbClr val="94B6D2"/>
            </a:solidFill>
            <a:ln w="19080">
              <a:solidFill>
                <a:srgbClr val="94B6D2"/>
              </a:solidFill>
              <a:prstDash val="solid"/>
            </a:ln>
          </p:spPr>
          <p:txBody>
            <a:bodyPr vert="horz" wrap="square" lIns="237600" tIns="216720" rIns="237600" bIns="216720" anchor="ctr" anchorCtr="0" compatLnSpc="0">
              <a:noAutofit/>
            </a:bodyPr>
            <a:lstStyle/>
            <a:p>
              <a:pPr marL="0" marR="0" lvl="0" indent="0" algn="ctr" rtl="0" hangingPunct="0">
                <a:lnSpc>
                  <a:spcPct val="90000"/>
                </a:lnSpc>
                <a:spcBef>
                  <a:spcPts val="0"/>
                </a:spcBef>
                <a:spcAft>
                  <a:spcPts val="629"/>
                </a:spcAft>
                <a:buNone/>
                <a:tabLst/>
                <a:defRPr sz="1800"/>
              </a:pPr>
              <a:r>
                <a:rPr lang="cs-CZ" sz="1600" b="1" i="0" u="none" strike="noStrike" kern="1200" spc="0">
                  <a:ln>
                    <a:noFill/>
                  </a:ln>
                  <a:solidFill>
                    <a:srgbClr val="000000"/>
                  </a:solidFill>
                  <a:latin typeface="Tw Cen MT" pitchFamily="18"/>
                  <a:ea typeface="Microsoft YaHei" pitchFamily="2"/>
                  <a:cs typeface="Mangal" pitchFamily="2"/>
                </a:rPr>
                <a:t>Podpořit rozvoj myšlenkového potenciálu</a:t>
              </a:r>
            </a:p>
            <a:p>
              <a:pPr marL="0" marR="0" lvl="0" indent="0" algn="ctr" rtl="0" hangingPunct="0">
                <a:lnSpc>
                  <a:spcPct val="90000"/>
                </a:lnSpc>
                <a:spcBef>
                  <a:spcPts val="0"/>
                </a:spcBef>
                <a:spcAft>
                  <a:spcPts val="629"/>
                </a:spcAft>
                <a:buNone/>
                <a:tabLst/>
                <a:defRPr sz="1800"/>
              </a:pPr>
              <a:r>
                <a:rPr lang="cs-CZ" sz="1600" b="1" i="0" u="none" strike="noStrike" kern="1200" spc="0">
                  <a:ln>
                    <a:noFill/>
                  </a:ln>
                  <a:solidFill>
                    <a:srgbClr val="000000"/>
                  </a:solidFill>
                  <a:latin typeface="Tw Cen MT" pitchFamily="18"/>
                  <a:ea typeface="Microsoft YaHei" pitchFamily="2"/>
                  <a:cs typeface="Mangal" pitchFamily="2"/>
                </a:rPr>
                <a:t>dětí</a:t>
              </a:r>
            </a:p>
          </p:txBody>
        </p:sp>
      </p:grpSp>
      <p:sp>
        <p:nvSpPr>
          <p:cNvPr id="9" name="Nadpis 1"/>
          <p:cNvSpPr/>
          <p:nvPr/>
        </p:nvSpPr>
        <p:spPr>
          <a:xfrm>
            <a:off x="700920" y="479880"/>
            <a:ext cx="9509400" cy="108792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0000" tIns="45000" rIns="90000" bIns="45000" anchor="t" anchorCtr="0" compatLnSpc="0">
            <a:noAutofit/>
          </a:bodyPr>
          <a:lstStyle/>
          <a:p>
            <a:pPr marL="0" marR="0" lvl="0" indent="0" algn="l" rtl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/>
            </a:pPr>
            <a:r>
              <a:rPr lang="cs-CZ" sz="1600" b="1" i="0" u="none" strike="noStrike" kern="1200" spc="0" dirty="0" smtClean="0">
                <a:ln>
                  <a:noFill/>
                </a:ln>
                <a:solidFill>
                  <a:srgbClr val="775F55"/>
                </a:solidFill>
                <a:latin typeface="Tw Cen MT" pitchFamily="18"/>
                <a:ea typeface="Microsoft YaHei" pitchFamily="2"/>
                <a:cs typeface="Mangal" pitchFamily="2"/>
              </a:rPr>
              <a:t>Cíle </a:t>
            </a:r>
            <a:r>
              <a:rPr lang="cs-CZ" sz="1600" b="1" i="0" u="none" strike="noStrike" kern="1200" spc="0" dirty="0">
                <a:ln>
                  <a:noFill/>
                </a:ln>
                <a:solidFill>
                  <a:srgbClr val="775F55"/>
                </a:solidFill>
                <a:latin typeface="Tw Cen MT" pitchFamily="18"/>
                <a:ea typeface="Microsoft YaHei" pitchFamily="2"/>
                <a:cs typeface="Mangal" pitchFamily="2"/>
              </a:rPr>
              <a:t>polytechnické výchovy</a:t>
            </a:r>
            <a:br>
              <a:rPr lang="cs-CZ" sz="1600" b="1" i="0" u="none" strike="noStrike" kern="1200" spc="0" dirty="0">
                <a:ln>
                  <a:noFill/>
                </a:ln>
                <a:solidFill>
                  <a:srgbClr val="775F55"/>
                </a:solidFill>
                <a:latin typeface="Tw Cen MT" pitchFamily="18"/>
                <a:ea typeface="Microsoft YaHei" pitchFamily="2"/>
                <a:cs typeface="Mangal" pitchFamily="2"/>
              </a:rPr>
            </a:br>
            <a:endParaRPr lang="cs-CZ" sz="1600" b="1" i="0" u="none" strike="noStrike" kern="1200" spc="0" dirty="0">
              <a:ln>
                <a:noFill/>
              </a:ln>
              <a:solidFill>
                <a:srgbClr val="775F55"/>
              </a:solidFill>
              <a:latin typeface="Tw Cen MT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292171112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Faseta">
  <a:themeElements>
    <a:clrScheme name="Fas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285</Words>
  <Application>Microsoft Office PowerPoint</Application>
  <PresentationFormat>Širokoúhlá obrazovka</PresentationFormat>
  <Paragraphs>57</Paragraphs>
  <Slides>10</Slides>
  <Notes>9</Notes>
  <HiddenSlides>0</HiddenSlides>
  <MMClips>0</MMClips>
  <ScaleCrop>false</ScaleCrop>
  <HeadingPairs>
    <vt:vector size="6" baseType="variant">
      <vt:variant>
        <vt:lpstr>Použitá písma</vt:lpstr>
      </vt:variant>
      <vt:variant>
        <vt:i4>10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21" baseType="lpstr">
      <vt:lpstr>Microsoft YaHei</vt:lpstr>
      <vt:lpstr>Arial</vt:lpstr>
      <vt:lpstr>Century Gothic</vt:lpstr>
      <vt:lpstr>Mangal</vt:lpstr>
      <vt:lpstr>StarSymbol</vt:lpstr>
      <vt:lpstr>Tahoma</vt:lpstr>
      <vt:lpstr>Trebuchet MS</vt:lpstr>
      <vt:lpstr>Tw Cen MT</vt:lpstr>
      <vt:lpstr>Wingdings</vt:lpstr>
      <vt:lpstr>Wingdings 3</vt:lpstr>
      <vt:lpstr>Faseta</vt:lpstr>
      <vt:lpstr>Tradice - Velikonoce</vt:lpstr>
      <vt:lpstr>Pracovní postup</vt:lpstr>
      <vt:lpstr>Pracovní postup</vt:lpstr>
      <vt:lpstr>Pracovní postup</vt:lpstr>
      <vt:lpstr>Pracovní postup</vt:lpstr>
      <vt:lpstr>Prvky polytechnické výchovy</vt:lpstr>
      <vt:lpstr>Použité zdroje</vt:lpstr>
      <vt:lpstr>Materiály, pomůcky </vt:lpstr>
      <vt:lpstr>Metodický postup 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2015-04-16T15:20:58Z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