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7" r:id="rId4"/>
    <p:sldId id="282" r:id="rId5"/>
    <p:sldId id="284" r:id="rId6"/>
    <p:sldId id="285" r:id="rId7"/>
    <p:sldId id="286" r:id="rId8"/>
    <p:sldId id="283" r:id="rId9"/>
    <p:sldId id="275" r:id="rId10"/>
    <p:sldId id="276" r:id="rId11"/>
    <p:sldId id="277" r:id="rId12"/>
    <p:sldId id="278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AE18F"/>
    <a:srgbClr val="FDFEE2"/>
    <a:srgbClr val="FDFEC6"/>
    <a:srgbClr val="FCFEA0"/>
    <a:srgbClr val="FAFD77"/>
    <a:srgbClr val="F8FC46"/>
    <a:srgbClr val="F3FC84"/>
    <a:srgbClr val="FFE997"/>
    <a:srgbClr val="F26A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3250" autoAdjust="0"/>
  </p:normalViewPr>
  <p:slideViewPr>
    <p:cSldViewPr snapToGrid="0">
      <p:cViewPr>
        <p:scale>
          <a:sx n="80" d="100"/>
          <a:sy n="80" d="100"/>
        </p:scale>
        <p:origin x="-324" y="-5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microsoft.com/office/2007/relationships/hdphoto" Target="../media/hdphoto10.wdp"/><Relationship Id="rId5" Type="http://schemas.microsoft.com/office/2007/relationships/hdphoto" Target="../media/hdphoto7.wdp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microsoft.com/office/2007/relationships/hdphoto" Target="../media/hdphoto9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Jak vzniká mouka?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Integrovaný blok</a:t>
            </a:r>
            <a:r>
              <a:rPr lang="cs-CZ" sz="2400" b="0" i="0" dirty="0" smtClean="0"/>
              <a:t> : vnímání</a:t>
            </a:r>
            <a:endParaRPr lang="cs-CZ" sz="2400" b="0" i="0" baseline="0" dirty="0" smtClean="0"/>
          </a:p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90775" y="4708479"/>
            <a:ext cx="11784169" cy="214952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3000" r="90000">
                        <a14:foregroundMark x1="5045" y1="81394" x2="6273" y2="11030"/>
                        <a14:foregroundMark x1="5591" y1="80667" x2="86591" y2="81636"/>
                        <a14:foregroundMark x1="6273" y1="11273" x2="85591" y2="11515"/>
                        <a14:foregroundMark x1="86091" y1="11697" x2="86955" y2="82061"/>
                        <a14:foregroundMark x1="5409" y1="80909" x2="36955" y2="81636"/>
                        <a14:backgroundMark x1="36545" y1="81394" x2="30955" y2="81939"/>
                        <a14:backgroundMark x1="37409" y1="81697" x2="35636" y2="81939"/>
                        <a14:backgroundMark x1="30409" y1="81515" x2="27591" y2="81515"/>
                        <a14:backgroundMark x1="18455" y1="81697" x2="19500" y2="81818"/>
                        <a14:backgroundMark x1="87000" y1="82242" x2="68455" y2="81818"/>
                        <a14:backgroundMark x1="12500" y1="11394" x2="20091" y2="1181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50" t="13023" r="14484" b="19083"/>
          <a:stretch/>
        </p:blipFill>
        <p:spPr>
          <a:xfrm>
            <a:off x="1043098" y="120004"/>
            <a:ext cx="10280843" cy="659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36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90775" y="4708479"/>
            <a:ext cx="11784169" cy="214952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85" b="89273" l="3273" r="96500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35" t="14372" r="7316" b="17056"/>
          <a:stretch/>
        </p:blipFill>
        <p:spPr>
          <a:xfrm>
            <a:off x="1277602" y="299545"/>
            <a:ext cx="9881541" cy="620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9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90775" y="4708479"/>
            <a:ext cx="11784169" cy="214952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3091" r="97864">
                        <a14:foregroundMark x1="62818" y1="55212" x2="67500" y2="46242"/>
                        <a14:foregroundMark x1="78409" y1="60606" x2="78000" y2="4903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58" t="14025" r="9654" b="18096"/>
          <a:stretch/>
        </p:blipFill>
        <p:spPr>
          <a:xfrm>
            <a:off x="1292773" y="254889"/>
            <a:ext cx="10174014" cy="634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36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90775" y="4708479"/>
            <a:ext cx="11784169" cy="214952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5758" b="90000" l="3864" r="96091">
                        <a14:foregroundMark x1="29182" y1="56788" x2="34364" y2="49879"/>
                        <a14:foregroundMark x1="38000" y1="54727" x2="42818" y2="47818"/>
                        <a14:foregroundMark x1="21955" y1="76121" x2="26591" y2="7400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27" t="9859" r="10288" b="13104"/>
          <a:stretch/>
        </p:blipFill>
        <p:spPr>
          <a:xfrm>
            <a:off x="1599013" y="252247"/>
            <a:ext cx="9268609" cy="648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36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90775" y="4708479"/>
            <a:ext cx="11784169" cy="214952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6788" l="591" r="98182">
                        <a14:foregroundMark x1="12455" y1="71697" x2="11773" y2="66424"/>
                        <a14:foregroundMark x1="29727" y1="81818" x2="34364" y2="87152"/>
                        <a14:foregroundMark x1="29364" y1="89636" x2="31273" y2="90545"/>
                        <a14:foregroundMark x1="64727" y1="72667" x2="96455" y2="7381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4" t="13793" r="5621" b="9307"/>
          <a:stretch/>
        </p:blipFill>
        <p:spPr>
          <a:xfrm>
            <a:off x="1327268" y="223669"/>
            <a:ext cx="10000202" cy="633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36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90775" y="4708479"/>
            <a:ext cx="11784169" cy="214952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3000" r="90000">
                        <a14:foregroundMark x1="5045" y1="81394" x2="6273" y2="11030"/>
                        <a14:foregroundMark x1="5591" y1="80667" x2="86591" y2="81636"/>
                        <a14:foregroundMark x1="6273" y1="11273" x2="85591" y2="11515"/>
                        <a14:foregroundMark x1="86091" y1="11697" x2="86955" y2="82061"/>
                        <a14:foregroundMark x1="5409" y1="80909" x2="36955" y2="81636"/>
                        <a14:backgroundMark x1="36545" y1="81394" x2="30955" y2="81939"/>
                        <a14:backgroundMark x1="37409" y1="81697" x2="35636" y2="81939"/>
                        <a14:backgroundMark x1="30409" y1="81515" x2="27591" y2="81515"/>
                        <a14:backgroundMark x1="18455" y1="81697" x2="19500" y2="81818"/>
                        <a14:backgroundMark x1="87000" y1="82242" x2="68455" y2="81818"/>
                        <a14:backgroundMark x1="12500" y1="11394" x2="20091" y2="1181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50" t="13023" r="14484" b="19083"/>
          <a:stretch/>
        </p:blipFill>
        <p:spPr>
          <a:xfrm>
            <a:off x="2662032" y="696148"/>
            <a:ext cx="2153395" cy="138160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485" b="89273" l="3273" r="96500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35" t="14372" r="7316" b="17056"/>
          <a:stretch/>
        </p:blipFill>
        <p:spPr>
          <a:xfrm>
            <a:off x="7455762" y="696149"/>
            <a:ext cx="2091009" cy="131226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3091" r="97864">
                        <a14:foregroundMark x1="62818" y1="55212" x2="67500" y2="46242"/>
                        <a14:foregroundMark x1="78409" y1="60606" x2="78000" y2="4903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58" t="14025" r="9654" b="18096"/>
          <a:stretch/>
        </p:blipFill>
        <p:spPr>
          <a:xfrm>
            <a:off x="5062436" y="696148"/>
            <a:ext cx="2153395" cy="134202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5758" b="90000" l="3864" r="96091">
                        <a14:foregroundMark x1="29182" y1="56788" x2="34364" y2="49879"/>
                        <a14:foregroundMark x1="38000" y1="54727" x2="42818" y2="47818"/>
                        <a14:foregroundMark x1="21955" y1="76121" x2="26591" y2="7400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27" t="9859" r="10288" b="13104"/>
          <a:stretch/>
        </p:blipFill>
        <p:spPr>
          <a:xfrm>
            <a:off x="9786418" y="696148"/>
            <a:ext cx="2088526" cy="131226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6788" l="591" r="98182">
                        <a14:foregroundMark x1="12455" y1="71697" x2="11773" y2="66424"/>
                        <a14:foregroundMark x1="29727" y1="81818" x2="34364" y2="87152"/>
                        <a14:foregroundMark x1="29364" y1="89636" x2="31273" y2="90545"/>
                        <a14:foregroundMark x1="64727" y1="72667" x2="96455" y2="7381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4" t="13793" r="5621" b="9307"/>
          <a:stretch/>
        </p:blipFill>
        <p:spPr>
          <a:xfrm>
            <a:off x="135631" y="696148"/>
            <a:ext cx="2279393" cy="138160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3000" r="90000">
                        <a14:foregroundMark x1="5045" y1="81394" x2="6273" y2="11030"/>
                        <a14:foregroundMark x1="5591" y1="80667" x2="86591" y2="81636"/>
                        <a14:foregroundMark x1="6273" y1="11273" x2="85591" y2="11515"/>
                        <a14:foregroundMark x1="86091" y1="11697" x2="86955" y2="82061"/>
                        <a14:foregroundMark x1="5409" y1="80909" x2="36955" y2="81636"/>
                        <a14:backgroundMark x1="36545" y1="81394" x2="30955" y2="81939"/>
                        <a14:backgroundMark x1="37409" y1="81697" x2="35636" y2="81939"/>
                        <a14:backgroundMark x1="30409" y1="81515" x2="27591" y2="81515"/>
                        <a14:backgroundMark x1="18455" y1="81697" x2="19500" y2="81818"/>
                        <a14:backgroundMark x1="87000" y1="82242" x2="68455" y2="81818"/>
                        <a14:backgroundMark x1="12500" y1="11394" x2="20091" y2="1181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50" t="13023" r="14484" b="19083"/>
          <a:stretch/>
        </p:blipFill>
        <p:spPr>
          <a:xfrm>
            <a:off x="90775" y="4366972"/>
            <a:ext cx="2153395" cy="138160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485" b="89273" l="3273" r="96500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35" t="14372" r="7316" b="17056"/>
          <a:stretch/>
        </p:blipFill>
        <p:spPr>
          <a:xfrm>
            <a:off x="2602622" y="4401639"/>
            <a:ext cx="2091009" cy="131226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3091" r="97864">
                        <a14:foregroundMark x1="62818" y1="55212" x2="67500" y2="46242"/>
                        <a14:foregroundMark x1="78409" y1="60606" x2="78000" y2="4903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58" t="14025" r="9654" b="18096"/>
          <a:stretch/>
        </p:blipFill>
        <p:spPr>
          <a:xfrm>
            <a:off x="5000466" y="4401639"/>
            <a:ext cx="2153395" cy="134202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5758" b="90000" l="3864" r="96091">
                        <a14:foregroundMark x1="29182" y1="56788" x2="34364" y2="49879"/>
                        <a14:foregroundMark x1="38000" y1="54727" x2="42818" y2="47818"/>
                        <a14:foregroundMark x1="21955" y1="76121" x2="26591" y2="7400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27" t="9859" r="10288" b="13104"/>
          <a:stretch/>
        </p:blipFill>
        <p:spPr>
          <a:xfrm>
            <a:off x="7458245" y="4401639"/>
            <a:ext cx="2088526" cy="131226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6788" l="591" r="98182">
                        <a14:foregroundMark x1="12455" y1="71697" x2="11773" y2="66424"/>
                        <a14:foregroundMark x1="29727" y1="81818" x2="34364" y2="87152"/>
                        <a14:foregroundMark x1="29364" y1="89636" x2="31273" y2="90545"/>
                        <a14:foregroundMark x1="64727" y1="72667" x2="96455" y2="73818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4" t="13793" r="5621" b="9307"/>
          <a:stretch/>
        </p:blipFill>
        <p:spPr>
          <a:xfrm>
            <a:off x="9786418" y="4433348"/>
            <a:ext cx="2279393" cy="1381601"/>
          </a:xfrm>
          <a:prstGeom prst="rect">
            <a:avLst/>
          </a:prstGeom>
        </p:spPr>
      </p:pic>
      <p:cxnSp>
        <p:nvCxnSpPr>
          <p:cNvPr id="17" name="Přímá spojnice 16"/>
          <p:cNvCxnSpPr/>
          <p:nvPr/>
        </p:nvCxnSpPr>
        <p:spPr>
          <a:xfrm>
            <a:off x="0" y="3105807"/>
            <a:ext cx="12192000" cy="15765"/>
          </a:xfrm>
          <a:prstGeom prst="line">
            <a:avLst/>
          </a:prstGeom>
          <a:ln w="571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5117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pPr marL="45720" indent="0">
              <a:buNone/>
            </a:pPr>
            <a:r>
              <a:rPr lang="cs-CZ" dirty="0" smtClean="0"/>
              <a:t>. Vnímat posloupnost obrázků ,všímat si pozměněných </a:t>
            </a:r>
            <a:r>
              <a:rPr lang="cs-CZ" dirty="0" smtClean="0"/>
              <a:t>obrázků, popis jednotlivých </a:t>
            </a:r>
            <a:r>
              <a:rPr lang="cs-CZ" dirty="0" smtClean="0"/>
              <a:t>obrázků – vnímání přírody (počasí, sluníčko, déšť, růst obilí).  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Seznámení s </a:t>
            </a:r>
            <a:r>
              <a:rPr lang="cs-CZ" dirty="0" smtClean="0"/>
              <a:t>materiálem, zaregistrovat </a:t>
            </a:r>
            <a:r>
              <a:rPr lang="cs-CZ" dirty="0" smtClean="0"/>
              <a:t>změny v přírodě (všímat si a rozpoznat, co se změnilo, odhalit podstatné znaky zpracování mouky, pamatovat si postup řešení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Na snímku </a:t>
            </a:r>
            <a:r>
              <a:rPr lang="cs-CZ" dirty="0" smtClean="0"/>
              <a:t>2 - 6 </a:t>
            </a:r>
            <a:r>
              <a:rPr lang="cs-CZ" dirty="0" smtClean="0"/>
              <a:t>se  seznamujeme s obrázky na téma - Výroba mouky.</a:t>
            </a:r>
          </a:p>
          <a:p>
            <a:pPr marL="45720" indent="0">
              <a:buNone/>
            </a:pPr>
            <a:r>
              <a:rPr lang="cs-CZ" dirty="0" smtClean="0"/>
              <a:t>Na obrázku číslo </a:t>
            </a:r>
            <a:r>
              <a:rPr lang="cs-CZ" dirty="0" smtClean="0"/>
              <a:t>7 </a:t>
            </a:r>
            <a:r>
              <a:rPr lang="cs-CZ" dirty="0" smtClean="0"/>
              <a:t>v horní polovině jsou obrázky pomíchané. Děti klikáním na obrázky rovnají tyto do správného pořadí.</a:t>
            </a:r>
          </a:p>
          <a:p>
            <a:pPr marL="45720" indent="0">
              <a:buNone/>
            </a:pPr>
            <a:r>
              <a:rPr lang="cs-CZ" dirty="0" smtClean="0"/>
              <a:t>Díky animačním efektům se zpětná vazba znázorňuje ve spodní části snímku.</a:t>
            </a:r>
          </a:p>
          <a:p>
            <a:pPr marL="4572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Vést rozhovor, formulovat otázky, odpovídat, slovně reagovat</a:t>
            </a:r>
          </a:p>
          <a:p>
            <a:r>
              <a:rPr lang="cs-CZ" dirty="0"/>
              <a:t>J</a:t>
            </a:r>
            <a:r>
              <a:rPr lang="cs-CZ" dirty="0" smtClean="0"/>
              <a:t>ednotlivé </a:t>
            </a:r>
            <a:r>
              <a:rPr lang="cs-CZ" dirty="0"/>
              <a:t>části složit v </a:t>
            </a:r>
            <a:r>
              <a:rPr lang="cs-CZ" dirty="0" smtClean="0"/>
              <a:t>celek</a:t>
            </a:r>
          </a:p>
          <a:p>
            <a:r>
              <a:rPr lang="cs-CZ" dirty="0" smtClean="0"/>
              <a:t>Zaregistrovat </a:t>
            </a:r>
            <a:r>
              <a:rPr lang="cs-CZ" dirty="0"/>
              <a:t>změny ve svém okolí, všimnout si a rozpoznat, co se </a:t>
            </a:r>
            <a:r>
              <a:rPr lang="cs-CZ" dirty="0" smtClean="0"/>
              <a:t>změnilo</a:t>
            </a:r>
          </a:p>
          <a:p>
            <a:r>
              <a:rPr lang="cs-CZ" dirty="0" smtClean="0"/>
              <a:t> </a:t>
            </a:r>
            <a:r>
              <a:rPr lang="cs-CZ" dirty="0"/>
              <a:t>Uposlechnout pokynu dospělého a řídit se jím</a:t>
            </a:r>
          </a:p>
          <a:p>
            <a:r>
              <a:rPr lang="cs-CZ" dirty="0"/>
              <a:t>Záměrně si zapamatovat a vybavit </a:t>
            </a:r>
          </a:p>
          <a:p>
            <a:r>
              <a:rPr lang="cs-CZ" dirty="0"/>
              <a:t>Pamatovat si postup řešení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359</Words>
  <Application>Microsoft Office PowerPoint</Application>
  <PresentationFormat>Vlastní</PresentationFormat>
  <Paragraphs>61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Jak vzniká mouka?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vnímání</vt:lpstr>
      <vt:lpstr>Studijní materiály </vt:lpstr>
      <vt:lpstr>   Práce s interaktivním výukovým materiálem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2015-04-20T08:26:39Z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