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2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9E5"/>
    <a:srgbClr val="FFF8DD"/>
    <a:srgbClr val="FFF7D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microsoft.com/office/2007/relationships/hdphoto" Target="../media/hdphoto5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9.png"/><Relationship Id="rId5" Type="http://schemas.microsoft.com/office/2007/relationships/hdphoto" Target="../media/hdphoto2.wdp"/><Relationship Id="rId10" Type="http://schemas.microsoft.com/office/2007/relationships/hdphoto" Target="../media/hdphoto4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2.png"/><Relationship Id="rId5" Type="http://schemas.microsoft.com/office/2007/relationships/hdphoto" Target="../media/hdphoto4.wdp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7.wdp"/><Relationship Id="rId7" Type="http://schemas.microsoft.com/office/2007/relationships/hdphoto" Target="../media/hdphoto8.wdp"/><Relationship Id="rId12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5.png"/><Relationship Id="rId5" Type="http://schemas.microsoft.com/office/2007/relationships/hdphoto" Target="../media/hdphoto5.wdp"/><Relationship Id="rId10" Type="http://schemas.openxmlformats.org/officeDocument/2006/relationships/image" Target="../media/image16.png"/><Relationship Id="rId4" Type="http://schemas.openxmlformats.org/officeDocument/2006/relationships/image" Target="../media/image9.png"/><Relationship Id="rId9" Type="http://schemas.microsoft.com/office/2007/relationships/hdphoto" Target="../media/hdphoto9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Zatoulaná zvířátka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296400" y="-6892"/>
            <a:ext cx="2895600" cy="1828800"/>
          </a:xfrm>
          <a:prstGeom prst="rect">
            <a:avLst/>
          </a:prstGeom>
          <a:solidFill>
            <a:srgbClr val="FFF9E5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5029200"/>
            <a:ext cx="12298680" cy="1828800"/>
          </a:xfrm>
          <a:prstGeom prst="rect">
            <a:avLst/>
          </a:prstGeom>
          <a:solidFill>
            <a:srgbClr val="FFF9E5"/>
          </a:solidFill>
          <a:ln>
            <a:solidFill>
              <a:srgbClr val="FFF9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24864" y1="31152" x2="17682" y2="44303"/>
                        <a14:foregroundMark x1="18136" y1="30606" x2="19955" y2="31152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64504" y="-946597"/>
            <a:ext cx="5713926" cy="428544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91" b="90000" l="4364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696641">
            <a:off x="-102457" y="3799095"/>
            <a:ext cx="3280280" cy="24602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2045">
                        <a14:foregroundMark x1="32500" y1="50909" x2="30364" y2="56545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78215" y="-119412"/>
            <a:ext cx="3709492" cy="27821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145" y="2891307"/>
            <a:ext cx="6645499" cy="373809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576" b="90485" l="2682" r="95273">
                        <a14:foregroundMark x1="21727" y1="39030" x2="19500" y2="36545"/>
                        <a14:foregroundMark x1="28818" y1="38545" x2="29182" y2="34545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4247" y="4719201"/>
            <a:ext cx="1913179" cy="143488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48" b="100000" l="10000" r="100000">
                        <a14:backgroundMark x1="31545" y1="75273" x2="24591" y2="6927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2717" y="604266"/>
            <a:ext cx="4910855" cy="368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10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10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100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296400" y="-6892"/>
            <a:ext cx="2895600" cy="1828800"/>
          </a:xfrm>
          <a:prstGeom prst="rect">
            <a:avLst/>
          </a:prstGeom>
          <a:solidFill>
            <a:srgbClr val="FFF9E5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5029200"/>
            <a:ext cx="12298680" cy="1828800"/>
          </a:xfrm>
          <a:prstGeom prst="rect">
            <a:avLst/>
          </a:prstGeom>
          <a:solidFill>
            <a:srgbClr val="FFF9E5"/>
          </a:solidFill>
          <a:ln>
            <a:solidFill>
              <a:srgbClr val="FFF9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24864" y1="31152" x2="17682" y2="44303"/>
                        <a14:foregroundMark x1="18136" y1="30606" x2="19955" y2="31152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7523" y="1037667"/>
            <a:ext cx="5275229" cy="39564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576" b="90485" l="2682" r="95273">
                        <a14:foregroundMark x1="21727" y1="39030" x2="19500" y2="36545"/>
                        <a14:foregroundMark x1="28818" y1="38545" x2="29182" y2="34545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1982" y="395804"/>
            <a:ext cx="1913179" cy="143488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48" b="100000" l="10000" r="100000">
                        <a14:backgroundMark x1="31545" y1="75273" x2="24591" y2="6927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7825" y="-124901"/>
            <a:ext cx="4910855" cy="36831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152" b="95576" l="6591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37860">
            <a:off x="-90415" y="1175825"/>
            <a:ext cx="4271493" cy="32036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714668">
            <a:off x="7930657" y="3867738"/>
            <a:ext cx="4497779" cy="2530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1200" y="4399358"/>
            <a:ext cx="3963964" cy="222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0275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10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10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10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296400" y="-6892"/>
            <a:ext cx="2895600" cy="1828800"/>
          </a:xfrm>
          <a:prstGeom prst="rect">
            <a:avLst/>
          </a:prstGeom>
          <a:solidFill>
            <a:srgbClr val="FFF9E5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5029200"/>
            <a:ext cx="12298680" cy="1828800"/>
          </a:xfrm>
          <a:prstGeom prst="rect">
            <a:avLst/>
          </a:prstGeom>
          <a:solidFill>
            <a:srgbClr val="FFF9E5"/>
          </a:solidFill>
          <a:ln>
            <a:solidFill>
              <a:srgbClr val="FFF9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5833" r="90000">
                        <a14:foregroundMark x1="63438" y1="43796" x2="63073" y2="36667"/>
                        <a14:foregroundMark x1="69010" y1="44352" x2="71094" y2="52778"/>
                        <a14:backgroundMark x1="88021" y1="90278" x2="88021" y2="91759"/>
                        <a14:backgroundMark x1="12865" y1="63241" x2="42500" y2="951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714668">
            <a:off x="-125565" y="492794"/>
            <a:ext cx="3360234" cy="18901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8" b="100000" l="10000" r="100000">
                        <a14:backgroundMark x1="31545" y1="75273" x2="24591" y2="6927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85545" y="-249688"/>
            <a:ext cx="4910855" cy="368314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88" b="90000" l="3773" r="9390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217534">
            <a:off x="-40936" y="1992185"/>
            <a:ext cx="5971047" cy="447828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4667" l="2864" r="953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423003" y="620986"/>
            <a:ext cx="3313472" cy="24851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8372" y="3223378"/>
            <a:ext cx="6508145" cy="366083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91" b="90000" l="4364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696641">
            <a:off x="4662083" y="3543438"/>
            <a:ext cx="3280280" cy="246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4371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10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10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10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Vyhledat, </a:t>
            </a:r>
            <a:r>
              <a:rPr lang="cs-CZ" dirty="0" smtClean="0"/>
              <a:t>co nepatří do skupiny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  <a:endParaRPr lang="cs-CZ" b="1" dirty="0"/>
          </a:p>
          <a:p>
            <a:r>
              <a:rPr lang="cs-CZ" dirty="0" smtClean="0"/>
              <a:t>Rozpoznání skupin zvířat – domácí, lesní, zvířata v zoo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Po kliknutím na správnou </a:t>
            </a:r>
            <a:r>
              <a:rPr lang="cs-CZ" dirty="0" smtClean="0"/>
              <a:t>odpověď se </a:t>
            </a:r>
            <a:r>
              <a:rPr lang="cs-CZ" dirty="0" smtClean="0"/>
              <a:t>zvíře </a:t>
            </a:r>
            <a:r>
              <a:rPr lang="cs-CZ" dirty="0" smtClean="0"/>
              <a:t>zvětší, nesprávné </a:t>
            </a:r>
            <a:r>
              <a:rPr lang="cs-CZ" smtClean="0"/>
              <a:t>po kliknutí zmizí</a:t>
            </a:r>
            <a:endParaRPr lang="cs-CZ" dirty="0" smtClean="0"/>
          </a:p>
          <a:p>
            <a:r>
              <a:rPr lang="cs-CZ" dirty="0" smtClean="0"/>
              <a:t>Za pomoci animačních efektů a aktivační události se dětem nabízí zpětná vazba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/>
          </a:p>
          <a:p>
            <a:pPr lvl="0"/>
            <a:r>
              <a:rPr lang="cs-CZ" dirty="0" smtClean="0"/>
              <a:t>Děti </a:t>
            </a:r>
            <a:r>
              <a:rPr lang="cs-CZ" dirty="0"/>
              <a:t>na tabulku vkládají zvířata, která nepatří do </a:t>
            </a:r>
            <a:r>
              <a:rPr lang="cs-CZ" dirty="0" smtClean="0"/>
              <a:t>dané skupiny </a:t>
            </a:r>
            <a:endParaRPr lang="cs-CZ" dirty="0" smtClean="0"/>
          </a:p>
          <a:p>
            <a:pPr lvl="0"/>
            <a:r>
              <a:rPr lang="cs-CZ" dirty="0" smtClean="0"/>
              <a:t>Doplňují </a:t>
            </a:r>
            <a:r>
              <a:rPr lang="cs-CZ" dirty="0" smtClean="0"/>
              <a:t>zvířata, </a:t>
            </a:r>
            <a:r>
              <a:rPr lang="cs-CZ" dirty="0" smtClean="0"/>
              <a:t>která chybí (počet zvířat ve skupině 4)</a:t>
            </a:r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Rozpoznat </a:t>
            </a:r>
            <a:r>
              <a:rPr lang="cs-CZ" dirty="0" smtClean="0"/>
              <a:t>odlišnosti</a:t>
            </a:r>
          </a:p>
          <a:p>
            <a:r>
              <a:rPr lang="cs-CZ" dirty="0"/>
              <a:t>Odhalit podstatné a nepodstatné znaky, charakteristické znaky předmětů, osob, zvířat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296</Words>
  <Application>Microsoft Office PowerPoint</Application>
  <PresentationFormat>Vlastní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Zatoulaná zvířátka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2015-04-20T08:44:33Z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