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comments/comment6.xml" ContentType="application/vnd.openxmlformats-officedocument.presentationml.comment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3.xml" ContentType="application/vnd.openxmlformats-officedocument.presentationml.comments+xml"/>
  <Override PartName="/ppt/comments/comment4.xml" ContentType="application/vnd.openxmlformats-officedocument.presentationml.comments+xml"/>
  <Override PartName="/ppt/notesSlides/notesSlide13.xml" ContentType="application/vnd.openxmlformats-officedocument.presentationml.notesSlide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2" r:id="rId4"/>
    <p:sldId id="283" r:id="rId5"/>
    <p:sldId id="284" r:id="rId6"/>
    <p:sldId id="285" r:id="rId7"/>
    <p:sldId id="286" r:id="rId8"/>
    <p:sldId id="287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8E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86" d="100"/>
          <a:sy n="86" d="100"/>
        </p:scale>
        <p:origin x="-84" y="-4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5-01-28T11:08:59.217" idx="3">
    <p:pos x="7784" y="-47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4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5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6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7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37165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424299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40283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13450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368790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5614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2295563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03709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5190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76613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435599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92030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.xm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2.xml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3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microsoft.com/office/2007/relationships/hdphoto" Target="../media/hdphoto4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5.xml"/><Relationship Id="rId4" Type="http://schemas.microsoft.com/office/2007/relationships/hdphoto" Target="../media/hdphoto5.wdp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comments" Target="../comments/comment6.xml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12" Type="http://schemas.microsoft.com/office/2007/relationships/hdphoto" Target="../media/hdphoto4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13.png"/><Relationship Id="rId5" Type="http://schemas.openxmlformats.org/officeDocument/2006/relationships/image" Target="../media/image10.png"/><Relationship Id="rId10" Type="http://schemas.microsoft.com/office/2007/relationships/hdphoto" Target="../media/hdphoto3.wdp"/><Relationship Id="rId4" Type="http://schemas.microsoft.com/office/2007/relationships/hdphoto" Target="../media/hdphoto5.wdp"/><Relationship Id="rId9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/>
            </a:r>
            <a:br>
              <a:rPr lang="cs-CZ" sz="44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</a:br>
            <a:r>
              <a:rPr lang="cs-CZ" sz="44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O kohoutkovi a slepičce</a:t>
            </a:r>
            <a:endParaRPr lang="cs-CZ" sz="44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Jazyk a řeč, porozumění vyjadřování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569003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848" b="90121" l="591" r="100000">
                        <a14:foregroundMark x1="63636" y1="53152" x2="85182" y2="59515"/>
                        <a14:foregroundMark x1="28000" y1="14485" x2="28818" y2="16364"/>
                        <a14:foregroundMark x1="17273" y1="26121" x2="18000" y2="22909"/>
                        <a14:backgroundMark x1="26864" y1="75697" x2="28136" y2="75091"/>
                        <a14:backgroundMark x1="96864" y1="64424" x2="99227" y2="64606"/>
                        <a14:backgroundMark x1="98409" y1="72848" x2="99818" y2="7284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06" b="93455" l="1000" r="98455">
                        <a14:foregroundMark x1="17136" y1="76424" x2="15455" y2="52182"/>
                        <a14:foregroundMark x1="6136" y1="68000" x2="13455" y2="65939"/>
                        <a14:foregroundMark x1="29227" y1="40909" x2="46136" y2="38848"/>
                        <a14:foregroundMark x1="31500" y1="18970" x2="32773" y2="13879"/>
                        <a14:foregroundMark x1="38545" y1="9939" x2="35727" y2="17091"/>
                        <a14:foregroundMark x1="34591" y1="29697" x2="34318" y2="22727"/>
                        <a14:foregroundMark x1="25455" y1="11818" x2="25727" y2="12606"/>
                        <a14:foregroundMark x1="40500" y1="4485" x2="40818" y2="3939"/>
                        <a14:foregroundMark x1="35045" y1="35333" x2="34455" y2="30242"/>
                        <a14:backgroundMark x1="34045" y1="36788" x2="33318" y2="31152"/>
                        <a14:backgroundMark x1="35864" y1="34182" x2="35591" y2="32485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3636" r="100000">
                        <a14:foregroundMark x1="15045" y1="56364" x2="37545" y2="49394"/>
                        <a14:foregroundMark x1="42500" y1="45636" x2="42636" y2="41697"/>
                        <a14:foregroundMark x1="52045" y1="20848" x2="79818" y2="49758"/>
                        <a14:foregroundMark x1="52227" y1="31939" x2="53773" y2="29697"/>
                        <a14:foregroundMark x1="47409" y1="27212" x2="49227" y2="24424"/>
                        <a14:backgroundMark x1="51636" y1="30606" x2="52636" y2="29697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96570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2848" b="84485" l="2364" r="97682">
                        <a14:foregroundMark x1="13636" y1="70606" x2="36591" y2="56909"/>
                        <a14:foregroundMark x1="23455" y1="79273" x2="26455" y2="76242"/>
                        <a14:foregroundMark x1="40636" y1="52182" x2="38955" y2="50545"/>
                        <a14:foregroundMark x1="42045" y1="60303" x2="42909" y2="58000"/>
                        <a14:foregroundMark x1="81227" y1="35697" x2="82227" y2="55758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47791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3212" b="90000" l="1864" r="97500">
                        <a14:foregroundMark x1="5182" y1="38303" x2="6864" y2="37939"/>
                        <a14:foregroundMark x1="17409" y1="23455" x2="18409" y2="20485"/>
                        <a14:foregroundMark x1="18409" y1="19879" x2="18682" y2="19152"/>
                        <a14:foregroundMark x1="10500" y1="27818" x2="10091" y2="27394"/>
                        <a14:foregroundMark x1="14591" y1="62909" x2="15455" y2="61212"/>
                        <a14:foregroundMark x1="65045" y1="27212" x2="72227" y2="62545"/>
                        <a14:backgroundMark x1="4864" y1="20485" x2="22636" y2="10727"/>
                        <a14:backgroundMark x1="24864" y1="34182" x2="31091" y2="23879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09596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8E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2" name="Skupina 21"/>
          <p:cNvGrpSpPr/>
          <p:nvPr/>
        </p:nvGrpSpPr>
        <p:grpSpPr>
          <a:xfrm>
            <a:off x="2464896" y="362377"/>
            <a:ext cx="2270841" cy="1876777"/>
            <a:chOff x="2402850" y="48726"/>
            <a:chExt cx="2270841" cy="1876777"/>
          </a:xfrm>
        </p:grpSpPr>
        <p:sp>
          <p:nvSpPr>
            <p:cNvPr id="17" name="Zaoblený obdélník 16"/>
            <p:cNvSpPr/>
            <p:nvPr/>
          </p:nvSpPr>
          <p:spPr>
            <a:xfrm>
              <a:off x="2402850" y="48726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" name="Obrázek 3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212" b="90000" l="1864" r="97500">
                          <a14:foregroundMark x1="5182" y1="38303" x2="6864" y2="37939"/>
                          <a14:foregroundMark x1="17409" y1="23455" x2="18409" y2="20485"/>
                          <a14:foregroundMark x1="18409" y1="19879" x2="18682" y2="19152"/>
                          <a14:foregroundMark x1="10500" y1="27818" x2="10091" y2="27394"/>
                          <a14:foregroundMark x1="14591" y1="62909" x2="15455" y2="61212"/>
                          <a14:foregroundMark x1="65045" y1="27212" x2="72227" y2="62545"/>
                          <a14:backgroundMark x1="4864" y1="20485" x2="22636" y2="10727"/>
                          <a14:backgroundMark x1="24864" y1="34182" x2="31091" y2="23879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569634" y="415203"/>
              <a:ext cx="1868736" cy="1401552"/>
            </a:xfrm>
            <a:prstGeom prst="rect">
              <a:avLst/>
            </a:prstGeom>
          </p:spPr>
        </p:pic>
      </p:grpSp>
      <p:grpSp>
        <p:nvGrpSpPr>
          <p:cNvPr id="24" name="Skupina 23"/>
          <p:cNvGrpSpPr/>
          <p:nvPr/>
        </p:nvGrpSpPr>
        <p:grpSpPr>
          <a:xfrm>
            <a:off x="7394688" y="362377"/>
            <a:ext cx="2270841" cy="1876777"/>
            <a:chOff x="7443399" y="113467"/>
            <a:chExt cx="2270841" cy="1876777"/>
          </a:xfrm>
        </p:grpSpPr>
        <p:sp>
          <p:nvSpPr>
            <p:cNvPr id="19" name="Zaoblený obdélník 18"/>
            <p:cNvSpPr/>
            <p:nvPr/>
          </p:nvSpPr>
          <p:spPr>
            <a:xfrm>
              <a:off x="7443399" y="113467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848" b="90121" l="591" r="100000">
                          <a14:foregroundMark x1="63636" y1="53152" x2="85182" y2="59515"/>
                          <a14:foregroundMark x1="28000" y1="14485" x2="28818" y2="16364"/>
                          <a14:foregroundMark x1="17273" y1="26121" x2="18000" y2="22909"/>
                          <a14:backgroundMark x1="26864" y1="75697" x2="28136" y2="75091"/>
                          <a14:backgroundMark x1="96864" y1="64424" x2="99227" y2="64606"/>
                          <a14:backgroundMark x1="98409" y1="72848" x2="99818" y2="72848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664121" y="334085"/>
              <a:ext cx="1669387" cy="1252040"/>
            </a:xfrm>
            <a:prstGeom prst="rect">
              <a:avLst/>
            </a:prstGeom>
          </p:spPr>
        </p:pic>
      </p:grpSp>
      <p:grpSp>
        <p:nvGrpSpPr>
          <p:cNvPr id="23" name="Skupina 22"/>
          <p:cNvGrpSpPr/>
          <p:nvPr/>
        </p:nvGrpSpPr>
        <p:grpSpPr>
          <a:xfrm>
            <a:off x="4929792" y="362377"/>
            <a:ext cx="2270841" cy="1876777"/>
            <a:chOff x="4735267" y="112603"/>
            <a:chExt cx="2270841" cy="1876777"/>
          </a:xfrm>
        </p:grpSpPr>
        <p:sp>
          <p:nvSpPr>
            <p:cNvPr id="18" name="Zaoblený obdélník 17"/>
            <p:cNvSpPr/>
            <p:nvPr/>
          </p:nvSpPr>
          <p:spPr>
            <a:xfrm>
              <a:off x="4735267" y="112603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2606" b="93455" l="1000" r="98455">
                          <a14:foregroundMark x1="17136" y1="76424" x2="15455" y2="52182"/>
                          <a14:foregroundMark x1="6136" y1="68000" x2="13455" y2="65939"/>
                          <a14:foregroundMark x1="29227" y1="40909" x2="46136" y2="38848"/>
                          <a14:foregroundMark x1="31500" y1="18970" x2="32773" y2="13879"/>
                          <a14:foregroundMark x1="38545" y1="9939" x2="35727" y2="17091"/>
                          <a14:foregroundMark x1="34591" y1="29697" x2="34318" y2="22727"/>
                          <a14:foregroundMark x1="25455" y1="11818" x2="25727" y2="12606"/>
                          <a14:foregroundMark x1="40500" y1="4485" x2="40818" y2="3939"/>
                          <a14:foregroundMark x1="35045" y1="35333" x2="34455" y2="30242"/>
                          <a14:backgroundMark x1="34045" y1="36788" x2="33318" y2="31152"/>
                          <a14:backgroundMark x1="35864" y1="34182" x2="35591" y2="32485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09172" y="307768"/>
              <a:ext cx="1931348" cy="1448511"/>
            </a:xfrm>
            <a:prstGeom prst="rect">
              <a:avLst/>
            </a:prstGeom>
          </p:spPr>
        </p:pic>
      </p:grpSp>
      <p:grpSp>
        <p:nvGrpSpPr>
          <p:cNvPr id="25" name="Skupina 24"/>
          <p:cNvGrpSpPr/>
          <p:nvPr/>
        </p:nvGrpSpPr>
        <p:grpSpPr>
          <a:xfrm>
            <a:off x="9859583" y="362377"/>
            <a:ext cx="2270841" cy="1876777"/>
            <a:chOff x="9859583" y="121905"/>
            <a:chExt cx="2270841" cy="1876777"/>
          </a:xfrm>
        </p:grpSpPr>
        <p:sp>
          <p:nvSpPr>
            <p:cNvPr id="20" name="Zaoblený obdélník 19"/>
            <p:cNvSpPr/>
            <p:nvPr/>
          </p:nvSpPr>
          <p:spPr>
            <a:xfrm>
              <a:off x="9859583" y="121905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7" name="Obrázek 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3636" r="100000">
                          <a14:foregroundMark x1="15045" y1="56364" x2="37545" y2="49394"/>
                          <a14:foregroundMark x1="42500" y1="45636" x2="42636" y2="41697"/>
                          <a14:foregroundMark x1="52045" y1="20848" x2="79818" y2="49758"/>
                          <a14:foregroundMark x1="52227" y1="31939" x2="53773" y2="29697"/>
                          <a14:foregroundMark x1="47409" y1="27212" x2="49227" y2="24424"/>
                          <a14:backgroundMark x1="51636" y1="30606" x2="52636" y2="29697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897272" y="342783"/>
              <a:ext cx="2195462" cy="1646597"/>
            </a:xfrm>
            <a:prstGeom prst="rect">
              <a:avLst/>
            </a:prstGeom>
          </p:spPr>
        </p:pic>
      </p:grpSp>
      <p:grpSp>
        <p:nvGrpSpPr>
          <p:cNvPr id="21" name="Skupina 20"/>
          <p:cNvGrpSpPr/>
          <p:nvPr/>
        </p:nvGrpSpPr>
        <p:grpSpPr>
          <a:xfrm>
            <a:off x="0" y="362377"/>
            <a:ext cx="2270841" cy="1876777"/>
            <a:chOff x="0" y="21717"/>
            <a:chExt cx="2270841" cy="1876777"/>
          </a:xfrm>
        </p:grpSpPr>
        <p:sp>
          <p:nvSpPr>
            <p:cNvPr id="16" name="Zaoblený obdélník 15"/>
            <p:cNvSpPr/>
            <p:nvPr/>
          </p:nvSpPr>
          <p:spPr>
            <a:xfrm>
              <a:off x="0" y="21717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22848" b="84485" l="2364" r="97682">
                          <a14:foregroundMark x1="13636" y1="70606" x2="36591" y2="56909"/>
                          <a14:foregroundMark x1="23455" y1="79273" x2="26455" y2="76242"/>
                          <a14:foregroundMark x1="40636" y1="52182" x2="38955" y2="50545"/>
                          <a14:foregroundMark x1="42045" y1="60303" x2="42909" y2="58000"/>
                          <a14:foregroundMark x1="81227" y1="35697" x2="82227" y2="55758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90102" y="272768"/>
              <a:ext cx="1938216" cy="1453662"/>
            </a:xfrm>
            <a:prstGeom prst="rect">
              <a:avLst/>
            </a:prstGeom>
          </p:spPr>
        </p:pic>
      </p:grpSp>
      <p:cxnSp>
        <p:nvCxnSpPr>
          <p:cNvPr id="15" name="Přímá spojnice 14"/>
          <p:cNvCxnSpPr/>
          <p:nvPr/>
        </p:nvCxnSpPr>
        <p:spPr>
          <a:xfrm>
            <a:off x="47267" y="2719754"/>
            <a:ext cx="12144733" cy="2344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6" name="Skupina 25"/>
          <p:cNvGrpSpPr/>
          <p:nvPr/>
        </p:nvGrpSpPr>
        <p:grpSpPr>
          <a:xfrm>
            <a:off x="9897272" y="4315718"/>
            <a:ext cx="2270841" cy="1876777"/>
            <a:chOff x="2402850" y="48726"/>
            <a:chExt cx="2270841" cy="1876777"/>
          </a:xfrm>
        </p:grpSpPr>
        <p:sp>
          <p:nvSpPr>
            <p:cNvPr id="27" name="Zaoblený obdélník 26"/>
            <p:cNvSpPr/>
            <p:nvPr/>
          </p:nvSpPr>
          <p:spPr>
            <a:xfrm>
              <a:off x="2402850" y="48726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8" name="Obrázek 27"/>
            <p:cNvPicPr>
              <a:picLocks noChangeAspect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3212" b="90000" l="1864" r="97500">
                          <a14:foregroundMark x1="5182" y1="38303" x2="6864" y2="37939"/>
                          <a14:foregroundMark x1="17409" y1="23455" x2="18409" y2="20485"/>
                          <a14:foregroundMark x1="18409" y1="19879" x2="18682" y2="19152"/>
                          <a14:foregroundMark x1="10500" y1="27818" x2="10091" y2="27394"/>
                          <a14:foregroundMark x1="14591" y1="62909" x2="15455" y2="61212"/>
                          <a14:foregroundMark x1="65045" y1="27212" x2="72227" y2="62545"/>
                          <a14:backgroundMark x1="4864" y1="20485" x2="22636" y2="10727"/>
                          <a14:backgroundMark x1="24864" y1="34182" x2="31091" y2="23879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569634" y="415203"/>
              <a:ext cx="1868736" cy="1401552"/>
            </a:xfrm>
            <a:prstGeom prst="rect">
              <a:avLst/>
            </a:prstGeom>
          </p:spPr>
        </p:pic>
      </p:grpSp>
      <p:grpSp>
        <p:nvGrpSpPr>
          <p:cNvPr id="29" name="Skupina 28"/>
          <p:cNvGrpSpPr/>
          <p:nvPr/>
        </p:nvGrpSpPr>
        <p:grpSpPr>
          <a:xfrm>
            <a:off x="13401" y="4306416"/>
            <a:ext cx="2270841" cy="1876777"/>
            <a:chOff x="7443399" y="113467"/>
            <a:chExt cx="2270841" cy="1876777"/>
          </a:xfrm>
        </p:grpSpPr>
        <p:sp>
          <p:nvSpPr>
            <p:cNvPr id="30" name="Zaoblený obdélník 29"/>
            <p:cNvSpPr/>
            <p:nvPr/>
          </p:nvSpPr>
          <p:spPr>
            <a:xfrm>
              <a:off x="7443399" y="113467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1" name="Obrázek 30"/>
            <p:cNvPicPr>
              <a:picLocks noChangeAspect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4848" b="90121" l="591" r="100000">
                          <a14:foregroundMark x1="63636" y1="53152" x2="85182" y2="59515"/>
                          <a14:foregroundMark x1="28000" y1="14485" x2="28818" y2="16364"/>
                          <a14:foregroundMark x1="17273" y1="26121" x2="18000" y2="22909"/>
                          <a14:backgroundMark x1="26864" y1="75697" x2="28136" y2="75091"/>
                          <a14:backgroundMark x1="96864" y1="64424" x2="99227" y2="64606"/>
                          <a14:backgroundMark x1="98409" y1="72848" x2="99818" y2="72848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664121" y="334085"/>
              <a:ext cx="1669387" cy="1252040"/>
            </a:xfrm>
            <a:prstGeom prst="rect">
              <a:avLst/>
            </a:prstGeom>
          </p:spPr>
        </p:pic>
      </p:grpSp>
      <p:grpSp>
        <p:nvGrpSpPr>
          <p:cNvPr id="32" name="Skupina 31"/>
          <p:cNvGrpSpPr/>
          <p:nvPr/>
        </p:nvGrpSpPr>
        <p:grpSpPr>
          <a:xfrm>
            <a:off x="2466395" y="4318968"/>
            <a:ext cx="2270841" cy="1876777"/>
            <a:chOff x="4735267" y="112603"/>
            <a:chExt cx="2270841" cy="1876777"/>
          </a:xfrm>
        </p:grpSpPr>
        <p:sp>
          <p:nvSpPr>
            <p:cNvPr id="33" name="Zaoblený obdélník 32"/>
            <p:cNvSpPr/>
            <p:nvPr/>
          </p:nvSpPr>
          <p:spPr>
            <a:xfrm>
              <a:off x="4735267" y="112603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4" name="Obrázek 33"/>
            <p:cNvPicPr>
              <a:picLocks noChangeAspect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2606" b="93455" l="1000" r="98455">
                          <a14:foregroundMark x1="17136" y1="76424" x2="15455" y2="52182"/>
                          <a14:foregroundMark x1="6136" y1="68000" x2="13455" y2="65939"/>
                          <a14:foregroundMark x1="29227" y1="40909" x2="46136" y2="38848"/>
                          <a14:foregroundMark x1="31500" y1="18970" x2="32773" y2="13879"/>
                          <a14:foregroundMark x1="38545" y1="9939" x2="35727" y2="17091"/>
                          <a14:foregroundMark x1="34591" y1="29697" x2="34318" y2="22727"/>
                          <a14:foregroundMark x1="25455" y1="11818" x2="25727" y2="12606"/>
                          <a14:foregroundMark x1="40500" y1="4485" x2="40818" y2="3939"/>
                          <a14:foregroundMark x1="35045" y1="35333" x2="34455" y2="30242"/>
                          <a14:backgroundMark x1="34045" y1="36788" x2="33318" y2="31152"/>
                          <a14:backgroundMark x1="35864" y1="34182" x2="35591" y2="32485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909172" y="307768"/>
              <a:ext cx="1931348" cy="1448511"/>
            </a:xfrm>
            <a:prstGeom prst="rect">
              <a:avLst/>
            </a:prstGeom>
          </p:spPr>
        </p:pic>
      </p:grpSp>
      <p:grpSp>
        <p:nvGrpSpPr>
          <p:cNvPr id="35" name="Skupina 34"/>
          <p:cNvGrpSpPr/>
          <p:nvPr/>
        </p:nvGrpSpPr>
        <p:grpSpPr>
          <a:xfrm>
            <a:off x="4983758" y="4315718"/>
            <a:ext cx="2270841" cy="1876777"/>
            <a:chOff x="9859583" y="121905"/>
            <a:chExt cx="2270841" cy="1876777"/>
          </a:xfrm>
        </p:grpSpPr>
        <p:sp>
          <p:nvSpPr>
            <p:cNvPr id="36" name="Zaoblený obdélník 35"/>
            <p:cNvSpPr/>
            <p:nvPr/>
          </p:nvSpPr>
          <p:spPr>
            <a:xfrm>
              <a:off x="9859583" y="121905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37" name="Obrázek 36"/>
            <p:cNvPicPr>
              <a:picLocks noChangeAspect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10000" b="90000" l="3636" r="100000">
                          <a14:foregroundMark x1="15045" y1="56364" x2="37545" y2="49394"/>
                          <a14:foregroundMark x1="42500" y1="45636" x2="42636" y2="41697"/>
                          <a14:foregroundMark x1="52045" y1="20848" x2="79818" y2="49758"/>
                          <a14:foregroundMark x1="52227" y1="31939" x2="53773" y2="29697"/>
                          <a14:foregroundMark x1="47409" y1="27212" x2="49227" y2="24424"/>
                          <a14:backgroundMark x1="51636" y1="30606" x2="52636" y2="29697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897272" y="342783"/>
              <a:ext cx="2195462" cy="1646597"/>
            </a:xfrm>
            <a:prstGeom prst="rect">
              <a:avLst/>
            </a:prstGeom>
          </p:spPr>
        </p:pic>
      </p:grpSp>
      <p:grpSp>
        <p:nvGrpSpPr>
          <p:cNvPr id="38" name="Skupina 37"/>
          <p:cNvGrpSpPr/>
          <p:nvPr/>
        </p:nvGrpSpPr>
        <p:grpSpPr>
          <a:xfrm>
            <a:off x="7436752" y="4299999"/>
            <a:ext cx="2270841" cy="1876777"/>
            <a:chOff x="0" y="21717"/>
            <a:chExt cx="2270841" cy="1876777"/>
          </a:xfrm>
        </p:grpSpPr>
        <p:sp>
          <p:nvSpPr>
            <p:cNvPr id="39" name="Zaoblený obdélník 38"/>
            <p:cNvSpPr/>
            <p:nvPr/>
          </p:nvSpPr>
          <p:spPr>
            <a:xfrm>
              <a:off x="0" y="21717"/>
              <a:ext cx="2270841" cy="1876777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11" cstate="print">
              <a:extLst>
                <a:ext uri="{BEBA8EAE-BF5A-486C-A8C5-ECC9F3942E4B}">
                  <a14:imgProps xmlns:a14="http://schemas.microsoft.com/office/drawing/2010/main" xmlns="">
                    <a14:imgLayer r:embed="rId12">
                      <a14:imgEffect>
                        <a14:backgroundRemoval t="22848" b="84485" l="2364" r="97682">
                          <a14:foregroundMark x1="13636" y1="70606" x2="36591" y2="56909"/>
                          <a14:foregroundMark x1="23455" y1="79273" x2="26455" y2="76242"/>
                          <a14:foregroundMark x1="40636" y1="52182" x2="38955" y2="50545"/>
                          <a14:foregroundMark x1="42045" y1="60303" x2="42909" y2="58000"/>
                          <a14:foregroundMark x1="81227" y1="35697" x2="82227" y2="55758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90102" y="272768"/>
              <a:ext cx="1938216" cy="1453662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xmlns="" val="12356035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6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33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Vlastní ilustrace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Metodický pokyn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Integrovaný blok: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pozornost</a:t>
            </a:r>
            <a:r>
              <a:rPr lang="cs-CZ" dirty="0" smtClean="0"/>
              <a:t>, soustředěnost, paměť</a:t>
            </a:r>
            <a:r>
              <a:rPr lang="cs-CZ" dirty="0"/>
              <a:t>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jednotlivé obrázky k pohádce</a:t>
            </a:r>
          </a:p>
          <a:p>
            <a:r>
              <a:rPr lang="cs-CZ" dirty="0"/>
              <a:t>Děti řadí posloupnost děje a reprodukují pohádku vlastními slovy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Vyprávění, vyjadřování</a:t>
            </a:r>
          </a:p>
          <a:p>
            <a:r>
              <a:rPr lang="cs-CZ" dirty="0"/>
              <a:t>Posloupnost děje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Po předchozím přečtení pohádky děti řadí posloupnost děje dle obrázků</a:t>
            </a:r>
          </a:p>
          <a:p>
            <a:r>
              <a:rPr lang="cs-CZ" dirty="0" smtClean="0"/>
              <a:t>Při </a:t>
            </a:r>
            <a:r>
              <a:rPr lang="cs-CZ" smtClean="0"/>
              <a:t>postupném klikání </a:t>
            </a:r>
            <a:r>
              <a:rPr lang="cs-CZ" dirty="0" smtClean="0"/>
              <a:t>se obrázky objeví ve spodní linii ve </a:t>
            </a:r>
            <a:r>
              <a:rPr lang="cs-CZ" smtClean="0"/>
              <a:t>správném pořadí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Soustředěně poslouchat pohádku, následně ji reprodukovat</a:t>
            </a:r>
          </a:p>
          <a:p>
            <a:r>
              <a:rPr lang="cs-CZ" dirty="0"/>
              <a:t>Posloupně řadit děj pohádky</a:t>
            </a:r>
          </a:p>
          <a:p>
            <a:r>
              <a:rPr lang="cs-CZ" dirty="0"/>
              <a:t>Práce s interaktivní tabulí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224</Words>
  <Application>Microsoft Office PowerPoint</Application>
  <PresentationFormat>Vlastní</PresentationFormat>
  <Paragraphs>59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Sheer Green 16x9</vt:lpstr>
      <vt:lpstr> O kohoutkovi a slepičce</vt:lpstr>
      <vt:lpstr>Snímek 2</vt:lpstr>
      <vt:lpstr>Snímek 3</vt:lpstr>
      <vt:lpstr>Snímek 4</vt:lpstr>
      <vt:lpstr>Snímek 5</vt:lpstr>
      <vt:lpstr>Snímek 6</vt:lpstr>
      <vt:lpstr>Snímek 7</vt:lpstr>
      <vt:lpstr>Použité odkazy</vt:lpstr>
      <vt:lpstr>Metodický pokyn Integrovaný blok:  (pozornost, soustředěnost, paměť)</vt:lpstr>
      <vt:lpstr>Studijní materiály </vt:lpstr>
      <vt:lpstr>   Práce s interaktivním výukovým materiálem </vt:lpstr>
      <vt:lpstr>Prvky polytechnické výchovy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kohoutkovi a slepičce</dc:title>
  <dc:creator/>
  <cp:lastModifiedBy/>
  <cp:revision>7</cp:revision>
  <dcterms:created xsi:type="dcterms:W3CDTF">2014-08-05T12:38:58Z</dcterms:created>
  <dcterms:modified xsi:type="dcterms:W3CDTF">2015-04-20T09:17:22Z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