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4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75" r:id="rId12"/>
    <p:sldId id="276" r:id="rId13"/>
    <p:sldId id="277" r:id="rId14"/>
    <p:sldId id="278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AFAFA"/>
    <a:srgbClr val="F8F8F8"/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Každá rodina je jiná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sociabilita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5840"/>
          <a:stretch/>
        </p:blipFill>
        <p:spPr>
          <a:xfrm rot="16200000">
            <a:off x="6369324" y="2057963"/>
            <a:ext cx="5116281" cy="44437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74657" y="1721686"/>
            <a:ext cx="1988820" cy="42336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32571" y="755312"/>
            <a:ext cx="2135124" cy="4009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91388" y="0"/>
            <a:ext cx="9809223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57932" y="1124374"/>
            <a:ext cx="8576603" cy="623485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7038" y="2152311"/>
            <a:ext cx="2135124" cy="4009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1240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Zástupný symbol pro obrázek 9"/>
          <p:cNvPicPr>
            <a:picLocks noGrp="1" noChangeAspect="1"/>
          </p:cNvPicPr>
          <p:nvPr>
            <p:ph type="pic" idx="4294967295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6" t="69" r="-632" b="-69"/>
          <a:stretch/>
        </p:blipFill>
        <p:spPr>
          <a:xfrm rot="16200000">
            <a:off x="7721600" y="2598738"/>
            <a:ext cx="4470400" cy="1560512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 flipV="1">
            <a:off x="-692752" y="3358348"/>
            <a:ext cx="4912041" cy="171776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224581" y="399878"/>
            <a:ext cx="4046651" cy="3894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5757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01636" y="0"/>
            <a:ext cx="9445925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87933" y="2840846"/>
            <a:ext cx="1319275" cy="376196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 flipV="1">
            <a:off x="3312752" y="4656667"/>
            <a:ext cx="1770567" cy="23118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227984" y="2371573"/>
            <a:ext cx="435259" cy="58584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 flipV="1">
            <a:off x="3092476" y="3867287"/>
            <a:ext cx="1113117" cy="38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73280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4294967295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33384" t="-9" r="168" b="-173"/>
          <a:stretch/>
        </p:blipFill>
        <p:spPr>
          <a:xfrm rot="16200000">
            <a:off x="1405467" y="859896"/>
            <a:ext cx="4621213" cy="6118225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6260335" y="1738019"/>
            <a:ext cx="6444670" cy="3471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6125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10040" y="0"/>
            <a:ext cx="9842851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380173" y="3656133"/>
            <a:ext cx="3866489" cy="208263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5936698" y="508462"/>
            <a:ext cx="589534" cy="13675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4" t="47014" r="-304" b="-2614"/>
          <a:stretch/>
        </p:blipFill>
        <p:spPr>
          <a:xfrm flipH="1">
            <a:off x="3396611" y="4089400"/>
            <a:ext cx="3182200" cy="1438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15327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-483570" y="1950805"/>
            <a:ext cx="6096001" cy="2769153"/>
          </a:xfrm>
          <a:prstGeom prst="rect">
            <a:avLst/>
          </a:prstGeom>
        </p:spPr>
      </p:pic>
      <p:pic>
        <p:nvPicPr>
          <p:cNvPr id="5" name="Zástupný symbol pro obrázek 4"/>
          <p:cNvPicPr>
            <a:picLocks noGrp="1" noChangeAspect="1"/>
          </p:cNvPicPr>
          <p:nvPr>
            <p:ph type="pic" idx="4294967295"/>
          </p:nvPr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foregroundMark x1="97354" y1="29765" x2="81113" y2="32115"/>
                        <a14:foregroundMark x1="77464" y1="29417" x2="81113" y2="32985"/>
                        <a14:foregroundMark x1="50730" y1="44125" x2="50547" y2="49782"/>
                        <a14:foregroundMark x1="51825" y1="2437" x2="51825" y2="7746"/>
                        <a14:foregroundMark x1="66241" y1="1654" x2="63686" y2="8094"/>
                        <a14:foregroundMark x1="45073" y1="47781" x2="27007" y2="55701"/>
                        <a14:backgroundMark x1="6022" y1="26371" x2="6022" y2="263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3265" b="-984"/>
          <a:stretch/>
        </p:blipFill>
        <p:spPr>
          <a:xfrm rot="16200000">
            <a:off x="5132388" y="96308"/>
            <a:ext cx="6145212" cy="6716713"/>
          </a:xfrm>
        </p:spPr>
      </p:pic>
    </p:spTree>
    <p:extLst>
      <p:ext uri="{BB962C8B-B14F-4D97-AF65-F5344CB8AC3E}">
        <p14:creationId xmlns:p14="http://schemas.microsoft.com/office/powerpoint/2010/main" xmlns="" val="1767128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8994" y="0"/>
            <a:ext cx="945401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11429" y="4176302"/>
            <a:ext cx="2738661" cy="124405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4" t="47014" r="-304" b="-2614"/>
          <a:stretch/>
        </p:blipFill>
        <p:spPr>
          <a:xfrm flipH="1">
            <a:off x="3060907" y="5419344"/>
            <a:ext cx="3182200" cy="143865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H="1">
            <a:off x="8007382" y="4106416"/>
            <a:ext cx="2229420" cy="2145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3269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Sociabilita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pojmenovávají členy různých rodin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Poznání, že každá rodina je jiná – pojem rodina, vazba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2</a:t>
            </a:r>
            <a:r>
              <a:rPr lang="cs-CZ" dirty="0" smtClean="0"/>
              <a:t>, 4, 6 </a:t>
            </a:r>
            <a:r>
              <a:rPr lang="cs-CZ" dirty="0" smtClean="0"/>
              <a:t>a 8 se děti seznamují s různými typy rodin. Snaží se členy přiřadit </a:t>
            </a:r>
            <a:r>
              <a:rPr lang="cs-CZ" dirty="0" smtClean="0"/>
              <a:t>(povinnosti</a:t>
            </a:r>
            <a:r>
              <a:rPr lang="cs-CZ" dirty="0" smtClean="0"/>
              <a:t>, jména, věk a </a:t>
            </a:r>
            <a:r>
              <a:rPr lang="cs-CZ" dirty="0" smtClean="0"/>
              <a:t>podobně)</a:t>
            </a:r>
            <a:endParaRPr lang="cs-CZ" dirty="0" smtClean="0"/>
          </a:p>
          <a:p>
            <a:r>
              <a:rPr lang="cs-CZ" dirty="0" smtClean="0"/>
              <a:t>Na snímku 3</a:t>
            </a:r>
            <a:r>
              <a:rPr lang="cs-CZ" dirty="0" smtClean="0"/>
              <a:t>, 5, 7 </a:t>
            </a:r>
            <a:r>
              <a:rPr lang="cs-CZ" dirty="0" smtClean="0"/>
              <a:t>a 9 vzpomínají, který člen představené rodiny na obrázku chybí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Uvědomovat si svá práva ve vztahu k druhému, přiznávat stejná práva druhým a respektovat je </a:t>
            </a:r>
          </a:p>
          <a:p>
            <a:r>
              <a:rPr lang="cs-CZ" dirty="0"/>
              <a:t>Chápat, že každý je jiný, jinak vypadá, jinak se chová, něco jiného umí či neumí a že je to přirozené </a:t>
            </a:r>
          </a:p>
          <a:p>
            <a:r>
              <a:rPr lang="cs-CZ" dirty="0"/>
              <a:t>Uvědomit si vztahy mezi </a:t>
            </a:r>
            <a:r>
              <a:rPr lang="cs-CZ" dirty="0" smtClean="0"/>
              <a:t>lidmi (</a:t>
            </a:r>
            <a:r>
              <a:rPr lang="cs-CZ" dirty="0"/>
              <a:t>kamarádství, přátelství, vztahy mezi pohlavími, úcta ke stáří)</a:t>
            </a:r>
          </a:p>
          <a:p>
            <a:r>
              <a:rPr lang="cs-CZ" dirty="0"/>
              <a:t>Pojmenovat povahové vlastnosti</a:t>
            </a:r>
          </a:p>
          <a:p>
            <a:r>
              <a:rPr lang="cs-CZ" dirty="0"/>
              <a:t>Pochopit funkci rodiny a jejich členů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289</Words>
  <Application>Microsoft Office PowerPoint</Application>
  <PresentationFormat>Vlastní</PresentationFormat>
  <Paragraphs>48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Každá rodina je jiná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odkazy</vt:lpstr>
      <vt:lpstr>Metodický pokyn Integrovaný blok:  Sociabilita</vt:lpstr>
      <vt:lpstr>Studijní materiály </vt:lpstr>
      <vt:lpstr>   Práce s interaktivním výukovým materiálem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2015-04-21T07:30:04Z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