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72" r:id="rId3"/>
    <p:sldId id="285" r:id="rId4"/>
    <p:sldId id="286" r:id="rId5"/>
    <p:sldId id="287" r:id="rId6"/>
    <p:sldId id="288" r:id="rId7"/>
    <p:sldId id="275" r:id="rId8"/>
    <p:sldId id="276" r:id="rId9"/>
    <p:sldId id="277" r:id="rId10"/>
    <p:sldId id="280" r:id="rId11"/>
    <p:sldId id="28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FEF9E4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21.4.2015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21.4.2015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Tónina podle zvířátek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781129" y="10841"/>
            <a:ext cx="5759310" cy="7113431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89823" y="72190"/>
            <a:ext cx="1828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Brum, brum, brum</a:t>
            </a:r>
          </a:p>
          <a:p>
            <a:r>
              <a:rPr lang="cs-CZ" dirty="0" smtClean="0"/>
              <a:t>Tón hluboký</a:t>
            </a:r>
          </a:p>
          <a:p>
            <a:r>
              <a:rPr lang="cs-CZ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Tempo: pomalu, zvolna</a:t>
            </a:r>
            <a:endParaRPr lang="cs-CZ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5185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370356" y="-820401"/>
            <a:ext cx="5563673" cy="8440846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370571" y="261216"/>
            <a:ext cx="27576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Tón </a:t>
            </a:r>
            <a:r>
              <a:rPr lang="cs-CZ" dirty="0" smtClean="0"/>
              <a:t>středně vysoký</a:t>
            </a:r>
          </a:p>
          <a:p>
            <a:r>
              <a:rPr lang="cs-CZ" dirty="0" smtClean="0"/>
              <a:t>Velmi rychlé tempo, živě</a:t>
            </a:r>
            <a:endParaRPr lang="cs-CZ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6680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5849878">
            <a:off x="3528094" y="0"/>
            <a:ext cx="5135812" cy="685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437949" y="360947"/>
            <a:ext cx="32292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Výrazný a vysoký tón</a:t>
            </a:r>
            <a:r>
              <a:rPr lang="cs-CZ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</a:p>
          <a:p>
            <a:r>
              <a:rPr lang="cs-CZ" dirty="0" smtClean="0"/>
              <a:t>Tempo: rychlé a živé</a:t>
            </a:r>
            <a:endParaRPr lang="cs-CZ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3898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24577" y="399448"/>
            <a:ext cx="24400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Hodně vysoký tón</a:t>
            </a:r>
          </a:p>
          <a:p>
            <a:r>
              <a:rPr lang="cs-CZ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Tempo mírně střední, oživeně</a:t>
            </a:r>
            <a:endParaRPr lang="cs-CZ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8" name="Skupina 7"/>
          <p:cNvGrpSpPr/>
          <p:nvPr/>
        </p:nvGrpSpPr>
        <p:grpSpPr>
          <a:xfrm>
            <a:off x="2667000" y="274489"/>
            <a:ext cx="7439526" cy="6309022"/>
            <a:chOff x="2667000" y="274489"/>
            <a:chExt cx="7439526" cy="6309022"/>
          </a:xfrm>
        </p:grpSpPr>
        <p:pic>
          <p:nvPicPr>
            <p:cNvPr id="2" name="Obrázek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16200000">
              <a:off x="3232252" y="-290763"/>
              <a:ext cx="6309022" cy="7439526"/>
            </a:xfrm>
            <a:prstGeom prst="rect">
              <a:avLst/>
            </a:prstGeom>
          </p:spPr>
        </p:pic>
        <p:sp>
          <p:nvSpPr>
            <p:cNvPr id="6" name="Ovál 5"/>
            <p:cNvSpPr/>
            <p:nvPr/>
          </p:nvSpPr>
          <p:spPr>
            <a:xfrm>
              <a:off x="5434885" y="3129566"/>
              <a:ext cx="128788" cy="12878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" name="Ovál 6"/>
            <p:cNvSpPr/>
            <p:nvPr/>
          </p:nvSpPr>
          <p:spPr>
            <a:xfrm>
              <a:off x="4904705" y="3129565"/>
              <a:ext cx="128788" cy="12878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xmlns="" val="1473159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/>
              <a:t> </a:t>
            </a:r>
            <a:r>
              <a:rPr lang="cs-CZ" dirty="0" smtClean="0"/>
              <a:t>Vnímání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Děti na základě obrázků napodobují správnou tóninu a rytmus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Propojení hudebních dovedností s vizuálním vjemem</a:t>
            </a: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Vnímat a rozlišovat pomocí všech smyslů </a:t>
            </a:r>
          </a:p>
          <a:p>
            <a:r>
              <a:rPr lang="cs-CZ" dirty="0"/>
              <a:t>Vědomě využívat všech smyslů, záměrně pozorovat, postřehovat, všímat si (nového, změněného, chybějícího)  </a:t>
            </a:r>
          </a:p>
          <a:p>
            <a:r>
              <a:rPr lang="cs-CZ" dirty="0"/>
              <a:t>Zaměřovat se na to, co je z poznávacího hlediska důležité</a:t>
            </a:r>
          </a:p>
          <a:p>
            <a:r>
              <a:rPr lang="cs-CZ" dirty="0"/>
              <a:t>Rozlišit zvuky a známé melodie, rozlišit a napodobit rytmus </a:t>
            </a:r>
          </a:p>
          <a:p>
            <a:r>
              <a:rPr lang="cs-CZ" dirty="0"/>
              <a:t>Odhalit podstatné a nepodstatné znaky, charakteristické znaky předmětů, osob, zvířat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253</Words>
  <Application>Microsoft Office PowerPoint</Application>
  <PresentationFormat>Vlastní</PresentationFormat>
  <Paragraphs>51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Sheer Green 16x9</vt:lpstr>
      <vt:lpstr>Tónina podle zvířátek</vt:lpstr>
      <vt:lpstr>Snímek 2</vt:lpstr>
      <vt:lpstr>Snímek 3</vt:lpstr>
      <vt:lpstr>Snímek 4</vt:lpstr>
      <vt:lpstr>Snímek 5</vt:lpstr>
      <vt:lpstr>Použité odkazy</vt:lpstr>
      <vt:lpstr>Metodický pokyn Integrovaný blok:  Vnímání</vt:lpstr>
      <vt:lpstr>Studijní materiály </vt:lpstr>
      <vt:lpstr>Prvky polytechnické výchovy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2015-04-21T07:48:50Z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