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4" r:id="rId4"/>
    <p:sldId id="285" r:id="rId5"/>
    <p:sldId id="286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EF8E5"/>
    <a:srgbClr val="FEF8E3"/>
    <a:srgbClr val="FEF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Autorem materiálu a všech</a:t>
            </a:r>
            <a:r>
              <a:rPr lang="cs-CZ" baseline="0" dirty="0" smtClean="0"/>
              <a:t> jeho částí, není </a:t>
            </a:r>
            <a:r>
              <a:rPr lang="cs-CZ" baseline="0" dirty="0" err="1" smtClean="0"/>
              <a:t>li</a:t>
            </a:r>
            <a:r>
              <a:rPr lang="cs-CZ" baseline="0" dirty="0" smtClean="0"/>
              <a:t> uvedeno jinak, je Jitka </a:t>
            </a:r>
            <a:r>
              <a:rPr lang="cs-CZ" baseline="0" smtClean="0"/>
              <a:t>Bardoňová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DF2FB6-C610-497D-A80E-B1CF9EF15A2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076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Který obrázek nepatří do ročního období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6464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ritannic Bold" panose="020B0903060703020204" pitchFamily="34" charset="0"/>
              </a:rPr>
              <a:t>Hledej, který obrázek nepatří do podzimu</a:t>
            </a:r>
            <a:endParaRPr lang="cs-CZ" b="1" dirty="0">
              <a:latin typeface="Britannic Bold" panose="020B0903060703020204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1544" y="1484785"/>
            <a:ext cx="3564468" cy="229999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586" y="1484784"/>
            <a:ext cx="3637358" cy="2232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3951022"/>
            <a:ext cx="3648920" cy="26456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1545" y="3933056"/>
            <a:ext cx="3575381" cy="2681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61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3040" y="-5839"/>
            <a:ext cx="9509760" cy="1088136"/>
          </a:xfrm>
        </p:spPr>
        <p:txBody>
          <a:bodyPr>
            <a:normAutofit/>
          </a:bodyPr>
          <a:lstStyle/>
          <a:p>
            <a:r>
              <a:rPr lang="cs-CZ" sz="3600" dirty="0">
                <a:latin typeface="Britannic Bold" panose="020B0903060703020204" pitchFamily="34" charset="0"/>
              </a:rPr>
              <a:t>Hledej, který obrázek nepatří do zimy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654" y="4303556"/>
            <a:ext cx="3407959" cy="2554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112" y="1544093"/>
            <a:ext cx="33655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757" y="1556793"/>
            <a:ext cx="3335337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887" y="4354746"/>
            <a:ext cx="3328987" cy="248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5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8656" y="0"/>
            <a:ext cx="9509760" cy="10881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ritannic Bold" panose="020B0903060703020204" pitchFamily="34" charset="0"/>
              </a:rPr>
              <a:t>Hledej, který obrázek nepatří do léta</a:t>
            </a:r>
            <a:endParaRPr lang="cs-CZ" dirty="0">
              <a:latin typeface="Britannic Bold" panose="020B0903060703020204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8" y="1608010"/>
            <a:ext cx="3384375" cy="2232248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4251" y="1608011"/>
            <a:ext cx="3206945" cy="22322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5" y="4121534"/>
            <a:ext cx="3289171" cy="24668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8" y="4121534"/>
            <a:ext cx="3384375" cy="243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85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0384" y="-164483"/>
            <a:ext cx="9509760" cy="10881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ritannic Bold" panose="020B0903060703020204" pitchFamily="34" charset="0"/>
              </a:rPr>
              <a:t>Hledej, který obrázek nepatří do jara</a:t>
            </a:r>
            <a:endParaRPr lang="cs-CZ" dirty="0">
              <a:latin typeface="Britannic Bold" panose="020B0903060703020204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894" y="1196752"/>
            <a:ext cx="2798440" cy="209883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3923" y="980728"/>
            <a:ext cx="2999803" cy="22498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9835" y="2276873"/>
            <a:ext cx="2350858" cy="313447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9" y="3700865"/>
            <a:ext cx="3027173" cy="22703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9648" y="3645024"/>
            <a:ext cx="316835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64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si opakují roční období.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rozpozná základní znaky jednotlivých ročních obdobích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5 mají děti úkolem označit obrázek, který nepatří do daného ročního období.</a:t>
            </a:r>
          </a:p>
          <a:p>
            <a:r>
              <a:rPr lang="cs-CZ" dirty="0" smtClean="0"/>
              <a:t>Díky animačním efektům se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svět má svůj řád, že je rozmanitý a </a:t>
            </a:r>
            <a:r>
              <a:rPr lang="cs-CZ" dirty="0" smtClean="0"/>
              <a:t>pozoruhodný</a:t>
            </a:r>
          </a:p>
          <a:p>
            <a:r>
              <a:rPr lang="cs-CZ" dirty="0"/>
              <a:t>Vyvinout volní úsilí, soustředit se na činnost i její dokončení</a:t>
            </a:r>
          </a:p>
          <a:p>
            <a:r>
              <a:rPr lang="cs-CZ" dirty="0"/>
              <a:t>Přirozeně projevovat radost z poznaného a zvládnutého 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252</Words>
  <Application>Microsoft Office PowerPoint</Application>
  <PresentationFormat>Širokoúhlá obrazovka</PresentationFormat>
  <Paragraphs>52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Britannic Bold</vt:lpstr>
      <vt:lpstr>Century Gothic</vt:lpstr>
      <vt:lpstr>Sheer Green 16x9</vt:lpstr>
      <vt:lpstr>Který obrázek nepatří do ročního období</vt:lpstr>
      <vt:lpstr>Hledej, který obrázek nepatří do podzimu</vt:lpstr>
      <vt:lpstr>Hledej, který obrázek nepatří do zimy</vt:lpstr>
      <vt:lpstr>Hledej, který obrázek nepatří do léta</vt:lpstr>
      <vt:lpstr>Hledej, který obrázek nepatří do jara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2015-04-20T19:33:43Z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