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70" r:id="rId2"/>
  </p:sldMasterIdLst>
  <p:notesMasterIdLst>
    <p:notesMasterId r:id="rId17"/>
  </p:notesMasterIdLst>
  <p:handoutMasterIdLst>
    <p:handoutMasterId r:id="rId18"/>
  </p:handoutMasterIdLst>
  <p:sldIdLst>
    <p:sldId id="272" r:id="rId3"/>
    <p:sldId id="273" r:id="rId4"/>
    <p:sldId id="282" r:id="rId5"/>
    <p:sldId id="283" r:id="rId6"/>
    <p:sldId id="286" r:id="rId7"/>
    <p:sldId id="287" r:id="rId8"/>
    <p:sldId id="288" r:id="rId9"/>
    <p:sldId id="284" r:id="rId10"/>
    <p:sldId id="289" r:id="rId11"/>
    <p:sldId id="275" r:id="rId12"/>
    <p:sldId id="280" r:id="rId13"/>
    <p:sldId id="276" r:id="rId14"/>
    <p:sldId id="277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137" autoAdjust="0"/>
    <p:restoredTop sz="94660"/>
  </p:normalViewPr>
  <p:slideViewPr>
    <p:cSldViewPr snapToGrid="0">
      <p:cViewPr varScale="1">
        <p:scale>
          <a:sx n="79" d="100"/>
          <a:sy n="79" d="100"/>
        </p:scale>
        <p:origin x="-108" y="-58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22.4.2015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22.4.2015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4/22/2015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6693832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0458445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594934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42491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240082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181022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559439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184194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04362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552731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227415221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589288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1955123845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57352972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98083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0051442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611898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36" name="Obrázek 35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08457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1" r:id="rId1"/>
    <p:sldLayoutId id="2147483872" r:id="rId2"/>
    <p:sldLayoutId id="2147483873" r:id="rId3"/>
    <p:sldLayoutId id="2147483874" r:id="rId4"/>
    <p:sldLayoutId id="2147483875" r:id="rId5"/>
    <p:sldLayoutId id="2147483876" r:id="rId6"/>
    <p:sldLayoutId id="2147483877" r:id="rId7"/>
    <p:sldLayoutId id="2147483878" r:id="rId8"/>
    <p:sldLayoutId id="2147483879" r:id="rId9"/>
    <p:sldLayoutId id="2147483880" r:id="rId10"/>
    <p:sldLayoutId id="2147483881" r:id="rId11"/>
    <p:sldLayoutId id="2147483882" r:id="rId12"/>
    <p:sldLayoutId id="2147483883" r:id="rId13"/>
    <p:sldLayoutId id="2147483884" r:id="rId14"/>
    <p:sldLayoutId id="2147483885" r:id="rId15"/>
    <p:sldLayoutId id="2147483886" r:id="rId16"/>
    <p:sldLayoutId id="2147483887" r:id="rId17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1" pos="3840">
          <p15:clr>
            <a:srgbClr val="F26B43"/>
          </p15:clr>
        </p15:guide>
        <p15:guide id="2" orient="horz" pos="21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s://www.youtube.com/watch?v=bkmWNWXQO3M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https://www.youtube.com/watch?v=biwgMbb6auw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" TargetMode="External"/><Relationship Id="rId2" Type="http://schemas.openxmlformats.org/officeDocument/2006/relationships/hyperlink" Target="http://clipartsalbum.com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051867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Hody, hody doprovody</a:t>
            </a:r>
            <a:endParaRPr lang="cs-CZ" sz="6000" b="0" i="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Tradice</a:t>
            </a:r>
            <a:endParaRPr lang="cs-CZ" sz="2400" b="0" i="0" baseline="0" dirty="0"/>
          </a:p>
        </p:txBody>
      </p:sp>
      <p:pic>
        <p:nvPicPr>
          <p:cNvPr id="1026" name="Picture 2" descr="http://clipartsalbum.com/cliparts/diddl-kl/182313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5404" y="1856935"/>
            <a:ext cx="2475083" cy="3146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260186">
            <a:off x="9347956" y="1787975"/>
            <a:ext cx="1999151" cy="3763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 kterém ročním období  jsou Velikonoce.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13342" y="4257034"/>
            <a:ext cx="2971162" cy="1980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13342" y="1872913"/>
            <a:ext cx="2971162" cy="1980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54841" y="4257034"/>
            <a:ext cx="2889906" cy="1980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54841" y="1905000"/>
            <a:ext cx="2981647" cy="1980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923583" y="2593689"/>
            <a:ext cx="133125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Léto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84379" y="4205708"/>
            <a:ext cx="8848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Zima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61358" y="2493581"/>
            <a:ext cx="9909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Podzim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61358" y="4487039"/>
            <a:ext cx="790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Jaro</a:t>
            </a:r>
          </a:p>
        </p:txBody>
      </p:sp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0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11579" y="281354"/>
            <a:ext cx="8366993" cy="1216879"/>
          </a:xfrm>
        </p:spPr>
        <p:txBody>
          <a:bodyPr/>
          <a:lstStyle/>
          <a:p>
            <a:pPr algn="ctr"/>
            <a:r>
              <a:rPr lang="cs-CZ" dirty="0" smtClean="0">
                <a:latin typeface="Comic Sans MS" panose="030F0702030302020204" pitchFamily="66" charset="0"/>
              </a:rPr>
              <a:t>Spočítej, kolik je </a:t>
            </a:r>
            <a:r>
              <a:rPr lang="cs-CZ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červených</a:t>
            </a:r>
            <a:r>
              <a:rPr lang="cs-CZ" dirty="0" smtClean="0">
                <a:latin typeface="Comic Sans MS" panose="030F0702030302020204" pitchFamily="66" charset="0"/>
              </a:rPr>
              <a:t>, </a:t>
            </a:r>
            <a:r>
              <a:rPr lang="cs-CZ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modrých</a:t>
            </a:r>
            <a:r>
              <a:rPr lang="cs-CZ" dirty="0" smtClean="0">
                <a:latin typeface="Comic Sans MS" panose="030F0702030302020204" pitchFamily="66" charset="0"/>
              </a:rPr>
              <a:t> a </a:t>
            </a:r>
            <a:r>
              <a:rPr lang="cs-CZ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žlutých</a:t>
            </a:r>
            <a:r>
              <a:rPr lang="cs-CZ" dirty="0" smtClean="0">
                <a:latin typeface="Comic Sans MS" panose="030F0702030302020204" pitchFamily="66" charset="0"/>
              </a:rPr>
              <a:t>  vajíček.</a:t>
            </a:r>
            <a:endParaRPr lang="cs-CZ" dirty="0">
              <a:latin typeface="Comic Sans MS" panose="030F0702030302020204" pitchFamily="66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13816" y="1498233"/>
            <a:ext cx="5007160" cy="3755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668116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nepatří do Velikonoc.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49391" y="1698837"/>
            <a:ext cx="3375124" cy="225184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0351" y="1264555"/>
            <a:ext cx="1999151" cy="376310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7909" y="1698837"/>
            <a:ext cx="4463611" cy="3089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9921795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Comic Sans MS" panose="030F0702030302020204" pitchFamily="66" charset="0"/>
              </a:rPr>
              <a:t>Vytleskej a spočítej slabiky.</a:t>
            </a:r>
            <a:br>
              <a:rPr lang="cs-CZ" dirty="0" smtClean="0">
                <a:latin typeface="Comic Sans MS" panose="030F0702030302020204" pitchFamily="66" charset="0"/>
              </a:rPr>
            </a:br>
            <a:r>
              <a:rPr lang="cs-CZ" dirty="0">
                <a:latin typeface="Comic Sans MS" panose="030F0702030302020204" pitchFamily="66" charset="0"/>
              </a:rPr>
              <a:t/>
            </a:r>
            <a:br>
              <a:rPr lang="cs-CZ" dirty="0">
                <a:latin typeface="Comic Sans MS" panose="030F0702030302020204" pitchFamily="66" charset="0"/>
              </a:rPr>
            </a:br>
            <a:r>
              <a:rPr lang="cs-CZ" dirty="0" smtClean="0">
                <a:latin typeface="Comic Sans MS" panose="030F0702030302020204" pitchFamily="66" charset="0"/>
              </a:rPr>
              <a:t>JARO</a:t>
            </a:r>
            <a:br>
              <a:rPr lang="cs-CZ" dirty="0" smtClean="0">
                <a:latin typeface="Comic Sans MS" panose="030F0702030302020204" pitchFamily="66" charset="0"/>
              </a:rPr>
            </a:br>
            <a:r>
              <a:rPr lang="cs-CZ" dirty="0" smtClean="0">
                <a:latin typeface="Comic Sans MS" panose="030F0702030302020204" pitchFamily="66" charset="0"/>
              </a:rPr>
              <a:t>   </a:t>
            </a:r>
            <a:br>
              <a:rPr lang="cs-CZ" dirty="0" smtClean="0">
                <a:latin typeface="Comic Sans MS" panose="030F0702030302020204" pitchFamily="66" charset="0"/>
              </a:rPr>
            </a:br>
            <a:r>
              <a:rPr lang="cs-CZ" dirty="0" smtClean="0">
                <a:latin typeface="Comic Sans MS" panose="030F0702030302020204" pitchFamily="66" charset="0"/>
              </a:rPr>
              <a:t>VELIKONOCE</a:t>
            </a:r>
            <a:br>
              <a:rPr lang="cs-CZ" dirty="0" smtClean="0">
                <a:latin typeface="Comic Sans MS" panose="030F0702030302020204" pitchFamily="66" charset="0"/>
              </a:rPr>
            </a:br>
            <a:r>
              <a:rPr lang="cs-CZ" dirty="0">
                <a:latin typeface="Comic Sans MS" panose="030F0702030302020204" pitchFamily="66" charset="0"/>
              </a:rPr>
              <a:t/>
            </a:r>
            <a:br>
              <a:rPr lang="cs-CZ" dirty="0">
                <a:latin typeface="Comic Sans MS" panose="030F0702030302020204" pitchFamily="66" charset="0"/>
              </a:rPr>
            </a:br>
            <a:r>
              <a:rPr lang="cs-CZ" dirty="0" smtClean="0">
                <a:latin typeface="Comic Sans MS" panose="030F0702030302020204" pitchFamily="66" charset="0"/>
              </a:rPr>
              <a:t>KUŘÁTKO</a:t>
            </a:r>
            <a:br>
              <a:rPr lang="cs-CZ" dirty="0" smtClean="0">
                <a:latin typeface="Comic Sans MS" panose="030F0702030302020204" pitchFamily="66" charset="0"/>
              </a:rPr>
            </a:br>
            <a:r>
              <a:rPr lang="cs-CZ" dirty="0">
                <a:latin typeface="Comic Sans MS" panose="030F0702030302020204" pitchFamily="66" charset="0"/>
              </a:rPr>
              <a:t/>
            </a:r>
            <a:br>
              <a:rPr lang="cs-CZ" dirty="0">
                <a:latin typeface="Comic Sans MS" panose="030F0702030302020204" pitchFamily="66" charset="0"/>
              </a:rPr>
            </a:br>
            <a:r>
              <a:rPr lang="cs-CZ" dirty="0" smtClean="0">
                <a:latin typeface="Comic Sans MS" panose="030F0702030302020204" pitchFamily="66" charset="0"/>
              </a:rPr>
              <a:t>POMLÁZKA</a:t>
            </a:r>
            <a:br>
              <a:rPr lang="cs-CZ" dirty="0" smtClean="0">
                <a:latin typeface="Comic Sans MS" panose="030F0702030302020204" pitchFamily="66" charset="0"/>
              </a:rPr>
            </a:br>
            <a:r>
              <a:rPr lang="cs-CZ" dirty="0">
                <a:latin typeface="Comic Sans MS" panose="030F0702030302020204" pitchFamily="66" charset="0"/>
              </a:rPr>
              <a:t/>
            </a:r>
            <a:br>
              <a:rPr lang="cs-CZ" dirty="0">
                <a:latin typeface="Comic Sans MS" panose="030F0702030302020204" pitchFamily="66" charset="0"/>
              </a:rPr>
            </a:br>
            <a:endParaRPr lang="cs-CZ" dirty="0">
              <a:latin typeface="Comic Sans MS" panose="030F0702030302020204" pitchFamily="66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2050" name="Picture 2" descr="http://clipartsalbum.com/cliparts/mickey%20mouse/11125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10621" y="1264555"/>
            <a:ext cx="3143641" cy="4069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6239623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6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anose="030F0702030302020204" pitchFamily="66" charset="0"/>
              </a:rPr>
              <a:t>Označ všechny tulipány.</a:t>
            </a:r>
            <a:br>
              <a:rPr lang="cs-CZ" dirty="0" smtClean="0">
                <a:latin typeface="Comic Sans MS" panose="030F0702030302020204" pitchFamily="66" charset="0"/>
              </a:rPr>
            </a:br>
            <a:endParaRPr lang="cs-CZ" dirty="0">
              <a:latin typeface="Comic Sans MS" panose="030F0702030302020204" pitchFamily="66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80237" y="1152907"/>
            <a:ext cx="3215311" cy="214270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02952" y="2363448"/>
            <a:ext cx="3677540" cy="245935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8473" y="1387554"/>
            <a:ext cx="3781477" cy="2520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11579" y="3950998"/>
            <a:ext cx="2160845" cy="1440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82858" y="3363864"/>
            <a:ext cx="3252706" cy="21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738423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anose="030F0702030302020204" pitchFamily="66" charset="0"/>
              </a:rPr>
              <a:t>Pojmenuj jarní květiny</a:t>
            </a:r>
            <a:endParaRPr lang="cs-CZ" dirty="0">
              <a:latin typeface="Comic Sans MS" panose="030F0702030302020204" pitchFamily="66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92068" y="1612702"/>
            <a:ext cx="4080284" cy="2700000"/>
          </a:xfrm>
          <a:prstGeom prst="rect">
            <a:avLst/>
          </a:prstGeom>
          <a:ln w="19050">
            <a:solidFill>
              <a:schemeClr val="bg1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7318" y="2972892"/>
            <a:ext cx="3206585" cy="2136888"/>
          </a:xfrm>
          <a:prstGeom prst="rect">
            <a:avLst/>
          </a:prstGeom>
          <a:ln w="19050">
            <a:solidFill>
              <a:schemeClr val="bg1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8711" y="1622892"/>
            <a:ext cx="4051583" cy="2700000"/>
          </a:xfrm>
          <a:prstGeom prst="rect">
            <a:avLst/>
          </a:prstGeom>
          <a:ln w="1905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21449010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64771" y="224400"/>
            <a:ext cx="8059057" cy="1386389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anose="030F0702030302020204" pitchFamily="66" charset="0"/>
              </a:rPr>
              <a:t>Zahraj si pohybovou hru – Zajíček v své jamce  a zazpívej si písničku  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5" name="Obrázek 4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0946" y="1427927"/>
            <a:ext cx="4992442" cy="374433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006905" y="1471944"/>
            <a:ext cx="562707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anose="030F0702030302020204" pitchFamily="66" charset="0"/>
              </a:rPr>
              <a:t>Pravidla </a:t>
            </a:r>
            <a:r>
              <a:rPr lang="cs-CZ" b="1" dirty="0">
                <a:latin typeface="Comic Sans MS" panose="030F0702030302020204" pitchFamily="66" charset="0"/>
              </a:rPr>
              <a:t>hry</a:t>
            </a:r>
            <a:r>
              <a:rPr lang="cs-CZ" dirty="0">
                <a:latin typeface="Comic Sans MS" panose="030F0702030302020204" pitchFamily="66" charset="0"/>
              </a:rPr>
              <a:t>: Na začátku hry vybereme jedno dítě, které se stává zajíčkem. Hlavu má schovanou a budí tak dojem smutného zajíčka. Sedne si do bobku a ostatní kolem něho utvoří kruh. Děti se přitom drží za ruce a chodí dokola kolem zajíčka. </a:t>
            </a:r>
            <a:r>
              <a:rPr lang="cs-CZ" dirty="0" smtClean="0">
                <a:latin typeface="Comic Sans MS" panose="030F0702030302020204" pitchFamily="66" charset="0"/>
              </a:rPr>
              <a:t>Prozpěvují si:</a:t>
            </a:r>
          </a:p>
          <a:p>
            <a:r>
              <a:rPr lang="cs-CZ" b="1" dirty="0" smtClean="0">
                <a:latin typeface="Comic Sans MS" panose="030F0702030302020204" pitchFamily="66" charset="0"/>
              </a:rPr>
              <a:t>„Zajíček </a:t>
            </a:r>
            <a:r>
              <a:rPr lang="cs-CZ" b="1" dirty="0">
                <a:latin typeface="Comic Sans MS" panose="030F0702030302020204" pitchFamily="66" charset="0"/>
              </a:rPr>
              <a:t>v své jamce, sedí sám, sedí sám,</a:t>
            </a:r>
            <a:endParaRPr lang="cs-CZ" dirty="0">
              <a:latin typeface="Comic Sans MS" panose="030F0702030302020204" pitchFamily="66" charset="0"/>
            </a:endParaRPr>
          </a:p>
          <a:p>
            <a:r>
              <a:rPr lang="cs-CZ" b="1" dirty="0">
                <a:latin typeface="Comic Sans MS" panose="030F0702030302020204" pitchFamily="66" charset="0"/>
              </a:rPr>
              <a:t>ubožáčku co je ti, že nemůžeš skákati?!</a:t>
            </a:r>
            <a:endParaRPr lang="cs-CZ" dirty="0">
              <a:latin typeface="Comic Sans MS" panose="030F0702030302020204" pitchFamily="66" charset="0"/>
            </a:endParaRPr>
          </a:p>
          <a:p>
            <a:r>
              <a:rPr lang="cs-CZ" b="1" dirty="0" smtClean="0">
                <a:latin typeface="Comic Sans MS" panose="030F0702030302020204" pitchFamily="66" charset="0"/>
              </a:rPr>
              <a:t>C</a:t>
            </a:r>
            <a:r>
              <a:rPr lang="cs-CZ" b="1" dirty="0" smtClean="0">
                <a:latin typeface="Comic Sans MS" panose="030F0702030302020204" pitchFamily="66" charset="0"/>
              </a:rPr>
              <a:t>hutě </a:t>
            </a:r>
            <a:r>
              <a:rPr lang="cs-CZ" b="1" dirty="0">
                <a:latin typeface="Comic Sans MS" panose="030F0702030302020204" pitchFamily="66" charset="0"/>
              </a:rPr>
              <a:t>skoč a vyskoč“!</a:t>
            </a:r>
            <a:endParaRPr lang="cs-CZ" dirty="0">
              <a:latin typeface="Comic Sans MS" panose="030F0702030302020204" pitchFamily="66" charset="0"/>
            </a:endParaRPr>
          </a:p>
          <a:p>
            <a:r>
              <a:rPr lang="cs-CZ" dirty="0">
                <a:latin typeface="Comic Sans MS" panose="030F0702030302020204" pitchFamily="66" charset="0"/>
              </a:rPr>
              <a:t>Na poslední slovo zajíček vyskočí na libovolného kamaráda, kterého si vybral a ten se stává zajíčkem.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914400" y="1543020"/>
            <a:ext cx="11485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1758991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Comic Sans MS" panose="030F0702030302020204" pitchFamily="66" charset="0"/>
              </a:rPr>
              <a:t>Velikonoční tradice – zdobení vajíčka.</a:t>
            </a:r>
            <a:br>
              <a:rPr lang="cs-CZ" dirty="0" smtClean="0">
                <a:latin typeface="Comic Sans MS" panose="030F0702030302020204" pitchFamily="66" charset="0"/>
              </a:rPr>
            </a:br>
            <a:r>
              <a:rPr lang="cs-CZ" dirty="0">
                <a:latin typeface="Comic Sans MS" panose="030F0702030302020204" pitchFamily="66" charset="0"/>
              </a:rPr>
              <a:t/>
            </a:r>
            <a:br>
              <a:rPr lang="cs-CZ" dirty="0">
                <a:latin typeface="Comic Sans MS" panose="030F0702030302020204" pitchFamily="66" charset="0"/>
              </a:rPr>
            </a:br>
            <a:r>
              <a:rPr lang="cs-CZ" dirty="0" smtClean="0">
                <a:latin typeface="Comic Sans MS" panose="030F0702030302020204" pitchFamily="66" charset="0"/>
              </a:rPr>
              <a:t>Zkus si sám vyfouknout vajíčko a ozdob podle své fantazie nebo jako</a:t>
            </a:r>
            <a:br>
              <a:rPr lang="cs-CZ" dirty="0" smtClean="0">
                <a:latin typeface="Comic Sans MS" panose="030F0702030302020204" pitchFamily="66" charset="0"/>
              </a:rPr>
            </a:br>
            <a:r>
              <a:rPr lang="cs-CZ" dirty="0" smtClean="0">
                <a:latin typeface="Comic Sans MS" panose="030F0702030302020204" pitchFamily="66" charset="0"/>
              </a:rPr>
              <a:t>děti na videu.</a:t>
            </a:r>
            <a:br>
              <a:rPr lang="cs-CZ" dirty="0" smtClean="0">
                <a:latin typeface="Comic Sans MS" panose="030F0702030302020204" pitchFamily="66" charset="0"/>
              </a:rPr>
            </a:br>
            <a:r>
              <a:rPr lang="cs-CZ" dirty="0">
                <a:latin typeface="Comic Sans MS" panose="030F0702030302020204" pitchFamily="66" charset="0"/>
              </a:rPr>
              <a:t/>
            </a:r>
            <a:br>
              <a:rPr lang="cs-CZ" dirty="0">
                <a:latin typeface="Comic Sans MS" panose="030F0702030302020204" pitchFamily="66" charset="0"/>
              </a:rPr>
            </a:br>
            <a:endParaRPr lang="cs-CZ" dirty="0">
              <a:latin typeface="Comic Sans MS" panose="030F0702030302020204" pitchFamily="66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5" name="Obrázek 4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15072" y="2166156"/>
            <a:ext cx="3889248" cy="2862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5297792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anose="030F0702030302020204" pitchFamily="66" charset="0"/>
              </a:rPr>
              <a:t>Použité odkazy</a:t>
            </a:r>
            <a:endParaRPr lang="cs-CZ" dirty="0">
              <a:latin typeface="Comic Sans MS" panose="030F0702030302020204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Volné </a:t>
            </a:r>
            <a:r>
              <a:rPr lang="cs-CZ" smtClean="0">
                <a:hlinkClick r:id="rId2"/>
              </a:rPr>
              <a:t>zdroje:</a:t>
            </a:r>
            <a:br>
              <a:rPr lang="cs-CZ" smtClean="0">
                <a:hlinkClick r:id="rId2"/>
              </a:rPr>
            </a:br>
            <a:r>
              <a:rPr lang="cs-CZ" smtClean="0">
                <a:hlinkClick r:id="rId2"/>
              </a:rPr>
              <a:t/>
            </a:r>
            <a:br>
              <a:rPr lang="cs-CZ" smtClean="0">
                <a:hlinkClick r:id="rId2"/>
              </a:rPr>
            </a:br>
            <a:r>
              <a:rPr lang="cs-CZ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://clipartsalbum.com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hlinkClick r:id="rId3"/>
              </a:rPr>
              <a:t>http://pixabay.com/cs</a:t>
            </a:r>
            <a:r>
              <a:rPr lang="cs-CZ" dirty="0" smtClean="0">
                <a:hlinkClick r:id="rId3"/>
              </a:rPr>
              <a:t>/</a:t>
            </a:r>
            <a:r>
              <a:rPr lang="cs-CZ" dirty="0" smtClean="0"/>
              <a:t> </a:t>
            </a:r>
            <a:r>
              <a:rPr lang="cs-CZ" dirty="0"/>
              <a:t> …. </a:t>
            </a:r>
            <a:r>
              <a:rPr lang="cs-CZ" sz="1400" dirty="0"/>
              <a:t>Volné pro komerční </a:t>
            </a:r>
            <a:r>
              <a:rPr lang="cs-CZ" sz="1400" dirty="0" smtClean="0"/>
              <a:t>užití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85070" y="657095"/>
            <a:ext cx="9468729" cy="1033593"/>
          </a:xfrm>
        </p:spPr>
        <p:txBody>
          <a:bodyPr>
            <a:normAutofit/>
          </a:bodyPr>
          <a:lstStyle/>
          <a:p>
            <a:r>
              <a:rPr lang="cs-CZ" b="1" dirty="0">
                <a:latin typeface="Comic Sans MS" panose="030F0702030302020204" pitchFamily="66" charset="0"/>
              </a:rPr>
              <a:t>Prvky </a:t>
            </a:r>
            <a:r>
              <a:rPr lang="cs-CZ" b="1" dirty="0" smtClean="0">
                <a:latin typeface="Comic Sans MS" panose="030F0702030302020204" pitchFamily="66" charset="0"/>
              </a:rPr>
              <a:t>polytechnické </a:t>
            </a:r>
            <a:r>
              <a:rPr lang="cs-CZ" b="1" dirty="0">
                <a:latin typeface="Comic Sans MS" panose="030F0702030302020204" pitchFamily="66" charset="0"/>
              </a:rPr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>
                <a:latin typeface="Comic Sans MS" panose="030F0702030302020204" pitchFamily="66" charset="0"/>
              </a:rPr>
              <a:t/>
            </a:r>
            <a:br>
              <a:rPr lang="cs-CZ" dirty="0">
                <a:latin typeface="Comic Sans MS" panose="030F0702030302020204" pitchFamily="66" charset="0"/>
              </a:rPr>
            </a:br>
            <a:r>
              <a:rPr lang="cs-CZ" dirty="0">
                <a:latin typeface="Comic Sans MS" panose="030F0702030302020204" pitchFamily="66" charset="0"/>
              </a:rPr>
              <a:t>•       </a:t>
            </a:r>
            <a:r>
              <a:rPr lang="cs-CZ" b="1" dirty="0">
                <a:latin typeface="Comic Sans MS" panose="030F0702030302020204" pitchFamily="66" charset="0"/>
              </a:rPr>
              <a:t>Název </a:t>
            </a:r>
            <a:r>
              <a:rPr lang="cs-CZ" dirty="0">
                <a:latin typeface="Comic Sans MS" panose="030F0702030302020204" pitchFamily="66" charset="0"/>
              </a:rPr>
              <a:t>INTEGROVANÉHO  BLOKU: Dítě a společnost</a:t>
            </a:r>
          </a:p>
          <a:p>
            <a:pPr marL="45720" indent="0">
              <a:buNone/>
            </a:pPr>
            <a:r>
              <a:rPr lang="cs-CZ" dirty="0">
                <a:latin typeface="Comic Sans MS" panose="030F0702030302020204" pitchFamily="66" charset="0"/>
              </a:rPr>
              <a:t>•       </a:t>
            </a:r>
            <a:r>
              <a:rPr lang="cs-CZ" b="1" dirty="0">
                <a:latin typeface="Comic Sans MS" panose="030F0702030302020204" pitchFamily="66" charset="0"/>
              </a:rPr>
              <a:t>Název </a:t>
            </a:r>
            <a:r>
              <a:rPr lang="cs-CZ" dirty="0">
                <a:latin typeface="Comic Sans MS" panose="030F0702030302020204" pitchFamily="66" charset="0"/>
              </a:rPr>
              <a:t>VZDĚLÁVACÍ OBLASTI: Kultura a umění</a:t>
            </a:r>
          </a:p>
          <a:p>
            <a:pPr marL="45720" indent="0">
              <a:buNone/>
            </a:pPr>
            <a:r>
              <a:rPr lang="cs-CZ" dirty="0">
                <a:latin typeface="Comic Sans MS" panose="030F0702030302020204" pitchFamily="66" charset="0"/>
              </a:rPr>
              <a:t>•       </a:t>
            </a:r>
            <a:r>
              <a:rPr lang="cs-CZ" b="1" dirty="0">
                <a:latin typeface="Comic Sans MS" panose="030F0702030302020204" pitchFamily="66" charset="0"/>
              </a:rPr>
              <a:t>Výběr tématu </a:t>
            </a:r>
            <a:r>
              <a:rPr lang="cs-CZ" dirty="0" smtClean="0">
                <a:latin typeface="Comic Sans MS" panose="030F0702030302020204" pitchFamily="66" charset="0"/>
              </a:rPr>
              <a:t>–Hody, hody doprovody</a:t>
            </a:r>
            <a:endParaRPr lang="cs-CZ" dirty="0">
              <a:latin typeface="Comic Sans MS" panose="030F0702030302020204" pitchFamily="66" charset="0"/>
            </a:endParaRPr>
          </a:p>
          <a:p>
            <a:pPr marL="388620"/>
            <a:r>
              <a:rPr lang="cs-CZ" dirty="0">
                <a:latin typeface="Comic Sans MS" panose="030F0702030302020204" pitchFamily="66" charset="0"/>
              </a:rPr>
              <a:t>Výstupy: Děti si opakují barvy, </a:t>
            </a:r>
            <a:r>
              <a:rPr lang="cs-CZ" dirty="0" smtClean="0">
                <a:latin typeface="Comic Sans MS" panose="030F0702030302020204" pitchFamily="66" charset="0"/>
              </a:rPr>
              <a:t>počítání a </a:t>
            </a:r>
            <a:r>
              <a:rPr lang="cs-CZ" dirty="0">
                <a:latin typeface="Comic Sans MS" panose="030F0702030302020204" pitchFamily="66" charset="0"/>
              </a:rPr>
              <a:t>rozdělení slov na slabiky</a:t>
            </a:r>
            <a:r>
              <a:rPr lang="cs-CZ" dirty="0" smtClean="0">
                <a:latin typeface="Comic Sans MS" panose="030F0702030302020204" pitchFamily="66" charset="0"/>
              </a:rPr>
              <a:t>. Seznámí se také s písničkou a pohybovou hrou k tématu Velikonoce. Ozdobí si také vajíčka.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Comic Sans MS" panose="030F0702030302020204" pitchFamily="66" charset="0"/>
              </a:rPr>
              <a:t>Metodický postup</a:t>
            </a:r>
            <a:r>
              <a:rPr lang="cs-CZ" dirty="0" smtClean="0">
                <a:latin typeface="Comic Sans MS" panose="030F0702030302020204" pitchFamily="66" charset="0"/>
              </a:rPr>
              <a:t/>
            </a:r>
            <a:br>
              <a:rPr lang="cs-CZ" dirty="0" smtClean="0">
                <a:latin typeface="Comic Sans MS" panose="030F0702030302020204" pitchFamily="66" charset="0"/>
              </a:rPr>
            </a:br>
            <a:endParaRPr lang="cs-CZ" sz="2700" dirty="0">
              <a:latin typeface="Comic Sans MS" panose="030F0702030302020204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Comic Sans MS" panose="030F0702030302020204" pitchFamily="66" charset="0"/>
              </a:rPr>
              <a:t>Postupujeme snímek od snímku. Paní učitelka čte dětem zadání.  Děti musí klikat jen na obrázky. Při kliknutí mino obrázek budete přesměrováni na další snímek.</a:t>
            </a:r>
          </a:p>
          <a:p>
            <a:r>
              <a:rPr lang="cs-CZ" dirty="0">
                <a:latin typeface="Comic Sans MS" panose="030F0702030302020204" pitchFamily="66" charset="0"/>
              </a:rPr>
              <a:t>Na snímku číslo </a:t>
            </a:r>
            <a:r>
              <a:rPr lang="cs-CZ" dirty="0" smtClean="0">
                <a:latin typeface="Comic Sans MS" panose="030F0702030302020204" pitchFamily="66" charset="0"/>
              </a:rPr>
              <a:t>8 </a:t>
            </a:r>
            <a:r>
              <a:rPr lang="cs-CZ" dirty="0">
                <a:latin typeface="Comic Sans MS" panose="030F0702030302020204" pitchFamily="66" charset="0"/>
              </a:rPr>
              <a:t>děti kliknou na obrázek </a:t>
            </a:r>
            <a:r>
              <a:rPr lang="cs-CZ" dirty="0" smtClean="0">
                <a:latin typeface="Comic Sans MS" panose="030F0702030302020204" pitchFamily="66" charset="0"/>
              </a:rPr>
              <a:t>zajíčka </a:t>
            </a:r>
            <a:r>
              <a:rPr lang="cs-CZ" dirty="0">
                <a:latin typeface="Comic Sans MS" panose="030F0702030302020204" pitchFamily="66" charset="0"/>
              </a:rPr>
              <a:t>a otevře se jim www.youtube.cz s písničkou</a:t>
            </a:r>
            <a:r>
              <a:rPr lang="cs-CZ" dirty="0"/>
              <a:t>. </a:t>
            </a:r>
            <a:r>
              <a:rPr lang="cs-CZ" dirty="0">
                <a:latin typeface="Comic Sans MS" panose="030F0702030302020204" pitchFamily="66" charset="0"/>
              </a:rPr>
              <a:t>Po kliknutí </a:t>
            </a:r>
            <a:r>
              <a:rPr lang="cs-CZ" dirty="0" smtClean="0">
                <a:latin typeface="Comic Sans MS" panose="030F0702030302020204" pitchFamily="66" charset="0"/>
              </a:rPr>
              <a:t>na vajíčka /snímek 9/ </a:t>
            </a:r>
            <a:r>
              <a:rPr lang="cs-CZ" dirty="0">
                <a:latin typeface="Comic Sans MS" panose="030F0702030302020204" pitchFamily="66" charset="0"/>
              </a:rPr>
              <a:t>se dětem otevře </a:t>
            </a:r>
            <a:r>
              <a:rPr lang="cs-CZ" dirty="0" smtClean="0">
                <a:latin typeface="Comic Sans MS" panose="030F0702030302020204" pitchFamily="66" charset="0"/>
              </a:rPr>
              <a:t>ukázka, </a:t>
            </a:r>
            <a:r>
              <a:rPr lang="cs-CZ" dirty="0" smtClean="0">
                <a:latin typeface="Comic Sans MS" panose="030F0702030302020204" pitchFamily="66" charset="0"/>
              </a:rPr>
              <a:t>jak zdobí děti v MŠ.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89212" y="740417"/>
            <a:ext cx="8911687" cy="1280890"/>
          </a:xfrm>
        </p:spPr>
        <p:txBody>
          <a:bodyPr>
            <a:normAutofit/>
          </a:bodyPr>
          <a:lstStyle/>
          <a:p>
            <a:r>
              <a:rPr lang="cs-CZ" b="1" dirty="0">
                <a:latin typeface="Comic Sans MS" panose="030F0702030302020204" pitchFamily="66" charset="0"/>
              </a:rPr>
              <a:t>Studijní materiály</a:t>
            </a:r>
            <a:br>
              <a:rPr lang="cs-CZ" b="1" dirty="0">
                <a:latin typeface="Comic Sans MS" panose="030F0702030302020204" pitchFamily="66" charset="0"/>
              </a:rPr>
            </a:br>
            <a:endParaRPr lang="cs-CZ" dirty="0">
              <a:latin typeface="Comic Sans MS" panose="030F0702030302020204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>
                <a:latin typeface="Comic Sans MS" panose="030F0702030302020204" pitchFamily="66" charset="0"/>
              </a:rPr>
              <a:t>Dotyková obrazovka, připojená k PC</a:t>
            </a:r>
            <a:endParaRPr lang="cs-CZ" b="1" dirty="0">
              <a:latin typeface="Comic Sans MS" panose="030F0702030302020204" pitchFamily="66" charset="0"/>
            </a:endParaRPr>
          </a:p>
          <a:p>
            <a:r>
              <a:rPr lang="cs-CZ" dirty="0">
                <a:latin typeface="Comic Sans MS" panose="030F0702030302020204" pitchFamily="66" charset="0"/>
              </a:rPr>
              <a:t>Didaktický kufřík – KUMUČ – </a:t>
            </a:r>
            <a:r>
              <a:rPr lang="cs-CZ" dirty="0" smtClean="0">
                <a:latin typeface="Comic Sans MS" panose="030F0702030302020204" pitchFamily="66" charset="0"/>
              </a:rPr>
              <a:t>Děti nůžkami vystříhávají </a:t>
            </a:r>
            <a:r>
              <a:rPr lang="cs-CZ" dirty="0" smtClean="0">
                <a:latin typeface="Comic Sans MS" panose="030F0702030302020204" pitchFamily="66" charset="0"/>
              </a:rPr>
              <a:t>vajíčka, která </a:t>
            </a:r>
            <a:r>
              <a:rPr lang="cs-CZ" dirty="0" smtClean="0">
                <a:latin typeface="Comic Sans MS" panose="030F0702030302020204" pitchFamily="66" charset="0"/>
              </a:rPr>
              <a:t>dají pomocí magnetů na tabulku a počítají je, poznávají barvy, přiřazují </a:t>
            </a:r>
            <a:r>
              <a:rPr lang="cs-CZ" dirty="0" smtClean="0">
                <a:latin typeface="Comic Sans MS" panose="030F0702030302020204" pitchFamily="66" charset="0"/>
              </a:rPr>
              <a:t>stejná </a:t>
            </a:r>
            <a:r>
              <a:rPr lang="cs-CZ" dirty="0" smtClean="0">
                <a:latin typeface="Comic Sans MS" panose="030F0702030302020204" pitchFamily="66" charset="0"/>
              </a:rPr>
              <a:t>vajíčka k sobě nebo hledají rozdíly.</a:t>
            </a:r>
            <a:endParaRPr lang="cs-CZ" dirty="0">
              <a:latin typeface="Comic Sans MS" panose="030F0702030302020204" pitchFamily="66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2117989" y="1152907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</a:rPr>
              <a:t>          </a:t>
            </a:r>
            <a:r>
              <a:rPr lang="cs-CZ" sz="2800" b="1" dirty="0" smtClean="0">
                <a:latin typeface="Comic Sans MS" panose="030F0702030302020204" pitchFamily="66" charset="0"/>
              </a:rPr>
              <a:t>Cíle </a:t>
            </a:r>
            <a:r>
              <a:rPr lang="cs-CZ" sz="2800" b="1" dirty="0">
                <a:latin typeface="Comic Sans MS" panose="030F0702030302020204" pitchFamily="66" charset="0"/>
              </a:rPr>
              <a:t>polytechnické </a:t>
            </a:r>
            <a:r>
              <a:rPr lang="cs-CZ" sz="2800" b="1" dirty="0" smtClean="0">
                <a:latin typeface="Comic Sans MS" panose="030F0702030302020204" pitchFamily="66" charset="0"/>
              </a:rPr>
              <a:t>                                                                      </a:t>
            </a:r>
            <a:endParaRPr lang="cs-CZ" sz="2800" b="1" dirty="0">
              <a:latin typeface="Comic Sans MS" panose="030F0702030302020204" pitchFamily="66" charset="0"/>
            </a:endParaRPr>
          </a:p>
          <a:p>
            <a:pPr algn="ctr"/>
            <a:r>
              <a:rPr lang="cs-CZ" sz="2800" b="1" dirty="0" smtClean="0">
                <a:latin typeface="Comic Sans MS" panose="030F0702030302020204" pitchFamily="66" charset="0"/>
              </a:rPr>
              <a:t>                  výchovy</a:t>
            </a:r>
            <a:endParaRPr lang="cs-CZ" sz="2800" b="1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tébla">
  <a:themeElements>
    <a:clrScheme name="Stébla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Stébla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Kouřové sklo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2159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28575" h="4127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0</TotalTime>
  <Words>405</Words>
  <Application>Microsoft Office PowerPoint</Application>
  <PresentationFormat>Vlastní</PresentationFormat>
  <Paragraphs>68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Stébla</vt:lpstr>
      <vt:lpstr>Hody, hody doprovody</vt:lpstr>
      <vt:lpstr>Ve kterém ročním období  jsou Velikonoce.</vt:lpstr>
      <vt:lpstr>Spočítej, kolik je červených, modrých a žlutých  vajíček.</vt:lpstr>
      <vt:lpstr>Co nepatří do Velikonoc.</vt:lpstr>
      <vt:lpstr>Vytleskej a spočítej slabiky.  JARO     VELIKONOCE  KUŘÁTKO  POMLÁZKA  </vt:lpstr>
      <vt:lpstr>Označ všechny tulipány. </vt:lpstr>
      <vt:lpstr>Pojmenuj jarní květiny</vt:lpstr>
      <vt:lpstr>Zahraj si pohybovou hru – Zajíček v své jamce  a zazpívej si písničku  </vt:lpstr>
      <vt:lpstr>Velikonoční tradice – zdobení vajíčka.  Zkus si sám vyfouknout vajíčko a ozdob podle své fantazie nebo jako děti na videu.  </vt:lpstr>
      <vt:lpstr>Použité odkazy</vt:lpstr>
      <vt:lpstr>Prvky polytechnické výchovy</vt:lpstr>
      <vt:lpstr>Metodický postup </vt:lpstr>
      <vt:lpstr>Studijní materiály 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2015-04-22T07:09:00Z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