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1" r:id="rId1"/>
  </p:sldMasterIdLst>
  <p:notesMasterIdLst>
    <p:notesMasterId r:id="rId15"/>
  </p:notesMasterIdLst>
  <p:handoutMasterIdLst>
    <p:handoutMasterId r:id="rId16"/>
  </p:handoutMasterIdLst>
  <p:sldIdLst>
    <p:sldId id="272" r:id="rId2"/>
    <p:sldId id="289" r:id="rId3"/>
    <p:sldId id="324" r:id="rId4"/>
    <p:sldId id="327" r:id="rId5"/>
    <p:sldId id="325" r:id="rId6"/>
    <p:sldId id="326" r:id="rId7"/>
    <p:sldId id="328" r:id="rId8"/>
    <p:sldId id="329" r:id="rId9"/>
    <p:sldId id="280" r:id="rId10"/>
    <p:sldId id="275" r:id="rId11"/>
    <p:sldId id="276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itchFamily="34" charset="-18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itchFamily="34" charset="-18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857" autoAdjust="0"/>
    <p:restoredTop sz="94660"/>
  </p:normalViewPr>
  <p:slideViewPr>
    <p:cSldViewPr snapToGrid="0">
      <p:cViewPr varScale="1">
        <p:scale>
          <a:sx n="72" d="100"/>
          <a:sy n="72" d="100"/>
        </p:scale>
        <p:origin x="-126" y="-73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479FD09-3A34-4CA2-980B-66017D946250}" type="datetimeFigureOut">
              <a:rPr lang="cs-CZ"/>
              <a:pPr>
                <a:defRPr/>
              </a:pPr>
              <a:t>22.4.2015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itchFamily="34" charset="0"/>
              </a:defRPr>
            </a:lvl1pPr>
          </a:lstStyle>
          <a:p>
            <a:fld id="{D81E9E14-9642-43AB-AA37-3163AC53C00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3339A5F-7E94-4E22-A88E-420D50D4165B}" type="datetimeFigureOut">
              <a:rPr lang="cs-CZ"/>
              <a:pPr>
                <a:defRPr/>
              </a:pPr>
              <a:t>22.4.2015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entury Gothic" pitchFamily="34" charset="0"/>
              </a:defRPr>
            </a:lvl1pPr>
          </a:lstStyle>
          <a:p>
            <a:fld id="{DBEDCB38-6192-422C-9AB9-0DB0779E5EF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BE948CD-B333-468A-9C40-D824FB98B367}" type="slidenum">
              <a:rPr lang="cs-CZ" altLang="cs-CZ"/>
              <a:pPr/>
              <a:t>1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5970588"/>
            <a:ext cx="12192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-12700" y="6053138"/>
            <a:ext cx="3000375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3144838" y="6043613"/>
            <a:ext cx="9047162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9013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B6ECEB4-4136-4855-83CA-A8249A7B63EC}" type="datetimeFigureOut">
              <a:rPr lang="en-US"/>
              <a:pPr>
                <a:defRPr/>
              </a:pPr>
              <a:t>4/22/2015</a:t>
            </a:fld>
            <a:endParaRPr lang="en-US" dirty="0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1300" y="236538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CD8A6B-0A1F-41D6-A50A-26AB31787F3D}" type="slidenum">
              <a:rPr lang="en-US" altLang="cs-CZ"/>
              <a:pPr/>
              <a:t>‹#›</a:t>
            </a:fld>
            <a:endParaRPr lang="en-US" alt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83EC-6A6E-4DA9-B74B-3D1FA397660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advClick="0"/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6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5"/>
          </a:xfrm>
        </p:spPr>
        <p:txBody>
          <a:bodyPr>
            <a:noAutofit/>
          </a:bodyPr>
          <a:lstStyle>
            <a:lvl1pPr>
              <a:defRPr sz="2400"/>
            </a:lvl1pPr>
          </a:lstStyle>
          <a:p>
            <a:fld id="{E1C0F345-CD60-4F7D-992D-4AF7D78125DC}" type="slidenum">
              <a:rPr lang="cs-CZ" altLang="cs-CZ"/>
              <a:pPr/>
              <a:t>‹#›</a:t>
            </a:fld>
            <a:endParaRPr lang="cs-CZ" altLang="cs-CZ"/>
          </a:p>
        </p:txBody>
      </p:sp>
      <p:sp>
        <p:nvSpPr>
          <p:cNvPr id="10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5F88A81-758F-4B4F-A081-D5E09E045E7A}" type="slidenum">
              <a:rPr lang="cs-CZ" altLang="cs-CZ"/>
              <a:pPr/>
              <a:t>‹#›</a:t>
            </a:fld>
            <a:endParaRPr lang="cs-CZ" alt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advClick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3976984-71B8-4024-AF81-88885D08BDB0}" type="slidenum">
              <a:rPr lang="cs-CZ" altLang="cs-CZ"/>
              <a:pPr/>
              <a:t>‹#›</a:t>
            </a:fld>
            <a:endParaRPr lang="cs-CZ" alt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advClick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DFF7F5-50E5-42FB-93C1-A49BE09D6CE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advClick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9007DE4-60FC-40B2-B5FA-8D20D47A6CC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advClick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0A0978-1D35-4880-989F-15317BC659B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advClick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 bwMode="white">
          <a:xfrm>
            <a:off x="-12700" y="4572000"/>
            <a:ext cx="12192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-12700" y="4664075"/>
            <a:ext cx="1951038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2060575" y="4654550"/>
            <a:ext cx="10131425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white">
          <a:xfrm>
            <a:off x="1930400" y="0"/>
            <a:ext cx="133350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9" name="Obrázek 17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0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0"/>
            <a:ext cx="355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930400" cy="663575"/>
          </a:xfrm>
        </p:spPr>
        <p:txBody>
          <a:bodyPr/>
          <a:lstStyle>
            <a:lvl1pPr>
              <a:defRPr sz="2800"/>
            </a:lvl1pPr>
          </a:lstStyle>
          <a:p>
            <a:fld id="{2FC30664-5AF8-4DE5-A8DF-F38AF85DFA6C}" type="slidenum">
              <a:rPr lang="cs-CZ" altLang="cs-CZ"/>
              <a:pPr/>
              <a:t>‹#›</a:t>
            </a:fld>
            <a:endParaRPr lang="cs-CZ" altLang="cs-CZ"/>
          </a:p>
        </p:txBody>
      </p:sp>
      <p:sp>
        <p:nvSpPr>
          <p:cNvPr id="12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400"/>
            <a:ext cx="609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B57B89-789C-4DAF-9FB4-B25CD5FED77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  <p:transition advClick="0"/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white">
          <a:xfrm>
            <a:off x="8128000" y="0"/>
            <a:ext cx="427038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8189913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8189913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0"/>
            <a:ext cx="2946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248400"/>
            <a:ext cx="74310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4819" y="103981"/>
            <a:ext cx="533400" cy="325438"/>
          </a:xfrm>
        </p:spPr>
        <p:txBody>
          <a:bodyPr/>
          <a:lstStyle>
            <a:lvl1pPr>
              <a:defRPr/>
            </a:lvl1pPr>
          </a:lstStyle>
          <a:p>
            <a:fld id="{45D299AB-5B92-406B-8EAA-787190A319F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/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812800" y="228600"/>
            <a:ext cx="10871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  <a:endParaRPr lang="en-US" altLang="cs-CZ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817563" y="1600200"/>
            <a:ext cx="10871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812800" y="6248400"/>
            <a:ext cx="7227888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711200" cy="2444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ctr" eaLnBrk="1" hangingPunct="1">
              <a:defRPr sz="1400" b="1">
                <a:solidFill>
                  <a:srgbClr val="FFFFFF"/>
                </a:solidFill>
              </a:defRPr>
            </a:lvl1pPr>
          </a:lstStyle>
          <a:p>
            <a:fld id="{6C13DAD0-2AC4-41B1-8468-563A59B47311}" type="slidenum">
              <a:rPr lang="cs-CZ" altLang="cs-CZ"/>
              <a:pPr/>
              <a:t>‹#›</a:t>
            </a:fld>
            <a:endParaRPr lang="cs-CZ" altLang="cs-CZ"/>
          </a:p>
        </p:txBody>
      </p:sp>
      <p:pic>
        <p:nvPicPr>
          <p:cNvPr id="1034" name="Obrázek 9"/>
          <p:cNvPicPr>
            <a:picLocks noChangeAspect="1"/>
          </p:cNvPicPr>
          <p:nvPr userDrawn="1"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Obrázek 10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96" r:id="rId1"/>
    <p:sldLayoutId id="2147483992" r:id="rId2"/>
    <p:sldLayoutId id="2147483997" r:id="rId3"/>
    <p:sldLayoutId id="2147483998" r:id="rId4"/>
    <p:sldLayoutId id="2147483999" r:id="rId5"/>
    <p:sldLayoutId id="2147483993" r:id="rId6"/>
    <p:sldLayoutId id="2147484000" r:id="rId7"/>
    <p:sldLayoutId id="2147483994" r:id="rId8"/>
    <p:sldLayoutId id="2147484001" r:id="rId9"/>
    <p:sldLayoutId id="2147483995" r:id="rId10"/>
    <p:sldLayoutId id="2147484002" r:id="rId11"/>
    <p:sldLayoutId id="2147484003" r:id="rId12"/>
  </p:sldLayoutIdLst>
  <p:transition advClick="0"/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ctrTitle"/>
          </p:nvPr>
        </p:nvSpPr>
        <p:spPr>
          <a:xfrm>
            <a:off x="1295400" y="704850"/>
            <a:ext cx="9601200" cy="2667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Pletení velikonoční pomlázky</a:t>
            </a:r>
            <a:br>
              <a:rPr lang="cs-CZ" smtClean="0"/>
            </a:br>
            <a:endParaRPr lang="cs-CZ" altLang="cs-CZ" smtClean="0">
              <a:solidFill>
                <a:srgbClr val="4A3A2A"/>
              </a:solidFill>
              <a:latin typeface="Century Gothic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8896350" y="3670300"/>
            <a:ext cx="2000250" cy="8445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1433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4E3D756-D9C0-4ED2-A10B-763D725CCF04}" type="slidenum">
              <a:rPr lang="cs-CZ" altLang="cs-CZ"/>
              <a:pPr/>
              <a:t>2</a:t>
            </a:fld>
            <a:endParaRPr lang="cs-CZ" altLang="cs-CZ"/>
          </a:p>
        </p:txBody>
      </p:sp>
      <p:pic>
        <p:nvPicPr>
          <p:cNvPr id="17412" name="Picture 17" descr="C:\Users\Míša\Desktop\Školka\projekt\pletení prutů\IMG_01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875" y="517525"/>
            <a:ext cx="6119813" cy="458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4341" name="TextovéPole 1"/>
          <p:cNvSpPr txBox="1">
            <a:spLocks noChangeArrowheads="1"/>
          </p:cNvSpPr>
          <p:nvPr/>
        </p:nvSpPr>
        <p:spPr bwMode="auto">
          <a:xfrm>
            <a:off x="7224713" y="1447800"/>
            <a:ext cx="4237037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600"/>
              <a:t>- Uřízněte 8 rovných, pružných a tenkých prutů</a:t>
            </a:r>
          </a:p>
          <a:p>
            <a:r>
              <a:rPr lang="cs-CZ" altLang="cs-CZ" sz="3600"/>
              <a:t>- Svída = pruty červené</a:t>
            </a:r>
          </a:p>
          <a:p>
            <a:r>
              <a:rPr lang="cs-CZ" altLang="cs-CZ" sz="3600"/>
              <a:t>- Jíva = pruty žluté</a:t>
            </a:r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9427335" y="5434885"/>
            <a:ext cx="1081826" cy="68258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>
            <a:hlinkClick r:id="" action="ppaction://hlinkshowjump?jump=previousslide"/>
          </p:cNvPr>
          <p:cNvSpPr/>
          <p:nvPr/>
        </p:nvSpPr>
        <p:spPr>
          <a:xfrm rot="10800000">
            <a:off x="1237770" y="5434885"/>
            <a:ext cx="1081826" cy="68258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36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80EF5AE-7EA9-4C9B-B87D-9925719ABCE3}" type="slidenum">
              <a:rPr lang="cs-CZ" altLang="cs-CZ"/>
              <a:pPr/>
              <a:t>3</a:t>
            </a:fld>
            <a:endParaRPr lang="cs-CZ" altLang="cs-CZ"/>
          </a:p>
        </p:txBody>
      </p:sp>
      <p:pic>
        <p:nvPicPr>
          <p:cNvPr id="18436" name="Picture 2" descr="C:\Users\Míša\Desktop\Školka\projekt\pletení prutů\IMG_01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4225" y="481013"/>
            <a:ext cx="6119813" cy="458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5365" name="TextovéPole 1"/>
          <p:cNvSpPr txBox="1">
            <a:spLocks noChangeArrowheads="1"/>
          </p:cNvSpPr>
          <p:nvPr/>
        </p:nvSpPr>
        <p:spPr bwMode="auto">
          <a:xfrm>
            <a:off x="7224713" y="1447800"/>
            <a:ext cx="4237037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600"/>
              <a:t>- Pruty pevně svázejte motouzem nebo pevným lýkem</a:t>
            </a:r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9427335" y="5434885"/>
            <a:ext cx="1081826" cy="68258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>
            <a:hlinkClick r:id="" action="ppaction://hlinkshowjump?jump=previousslide"/>
          </p:cNvPr>
          <p:cNvSpPr/>
          <p:nvPr/>
        </p:nvSpPr>
        <p:spPr>
          <a:xfrm rot="10800000">
            <a:off x="1237770" y="5434885"/>
            <a:ext cx="1081826" cy="68258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38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D801C1D-D732-484B-84C4-5064498E9435}" type="slidenum">
              <a:rPr lang="cs-CZ" altLang="cs-CZ"/>
              <a:pPr/>
              <a:t>4</a:t>
            </a:fld>
            <a:endParaRPr lang="cs-CZ" altLang="cs-CZ"/>
          </a:p>
        </p:txBody>
      </p:sp>
      <p:pic>
        <p:nvPicPr>
          <p:cNvPr id="19460" name="Picture 2" descr="C:\Users\Míša\Desktop\Školka\projekt\pletení prutů\IMG_01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1825" y="609600"/>
            <a:ext cx="6119813" cy="458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6389" name="TextovéPole 1"/>
          <p:cNvSpPr txBox="1">
            <a:spLocks noChangeArrowheads="1"/>
          </p:cNvSpPr>
          <p:nvPr/>
        </p:nvSpPr>
        <p:spPr bwMode="auto">
          <a:xfrm>
            <a:off x="7224713" y="1447800"/>
            <a:ext cx="4237037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71500" indent="-571500">
              <a:buFontTx/>
              <a:buChar char="-"/>
            </a:pPr>
            <a:r>
              <a:rPr lang="cs-CZ" altLang="cs-CZ" sz="3600"/>
              <a:t>Pruty si rozdělte na poloviny</a:t>
            </a:r>
          </a:p>
          <a:p>
            <a:pPr marL="571500" indent="-571500">
              <a:buFontTx/>
              <a:buChar char="-"/>
            </a:pPr>
            <a:r>
              <a:rPr lang="cs-CZ" altLang="cs-CZ" sz="3600"/>
              <a:t>4 pruty dejte doprava</a:t>
            </a:r>
          </a:p>
          <a:p>
            <a:pPr marL="571500" indent="-571500">
              <a:buFontTx/>
              <a:buChar char="-"/>
            </a:pPr>
            <a:r>
              <a:rPr lang="cs-CZ" altLang="cs-CZ" sz="3600"/>
              <a:t>4 pruty dejte doleva</a:t>
            </a:r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9427335" y="5434885"/>
            <a:ext cx="1081826" cy="68258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>
            <a:hlinkClick r:id="" action="ppaction://hlinkshowjump?jump=previousslide"/>
          </p:cNvPr>
          <p:cNvSpPr/>
          <p:nvPr/>
        </p:nvSpPr>
        <p:spPr>
          <a:xfrm rot="10800000">
            <a:off x="1237770" y="5434885"/>
            <a:ext cx="1081826" cy="68258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741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661AE91-62B8-4433-90D3-0C48B9C3CD57}" type="slidenum">
              <a:rPr lang="cs-CZ" altLang="cs-CZ"/>
              <a:pPr/>
              <a:t>5</a:t>
            </a:fld>
            <a:endParaRPr lang="cs-CZ" altLang="cs-CZ"/>
          </a:p>
        </p:txBody>
      </p:sp>
      <p:pic>
        <p:nvPicPr>
          <p:cNvPr id="20484" name="Picture 2" descr="C:\Users\Míša\Desktop\Školka\projekt\pletení prutů\IMG_01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563" y="498475"/>
            <a:ext cx="6119812" cy="458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7413" name="TextovéPole 1"/>
          <p:cNvSpPr txBox="1">
            <a:spLocks noChangeArrowheads="1"/>
          </p:cNvSpPr>
          <p:nvPr/>
        </p:nvSpPr>
        <p:spPr bwMode="auto">
          <a:xfrm>
            <a:off x="7224713" y="1447800"/>
            <a:ext cx="4237037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600"/>
              <a:t>-Krajní levý prut vrchem vložte mezi dva pravé pruty a spodem přetáhněte na spodní levý kraj</a:t>
            </a:r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9427335" y="5434885"/>
            <a:ext cx="1081826" cy="68258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>
            <a:hlinkClick r:id="" action="ppaction://hlinkshowjump?jump=previousslide"/>
          </p:cNvPr>
          <p:cNvSpPr/>
          <p:nvPr/>
        </p:nvSpPr>
        <p:spPr>
          <a:xfrm rot="10800000">
            <a:off x="1237770" y="5434885"/>
            <a:ext cx="1081826" cy="68258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43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F6EF03B-6BC6-4C7B-A032-301E45E1C722}" type="slidenum">
              <a:rPr lang="cs-CZ" altLang="cs-CZ"/>
              <a:pPr/>
              <a:t>6</a:t>
            </a:fld>
            <a:endParaRPr lang="cs-CZ" altLang="cs-CZ"/>
          </a:p>
        </p:txBody>
      </p:sp>
      <p:pic>
        <p:nvPicPr>
          <p:cNvPr id="21508" name="Picture 2" descr="C:\Users\Míša\Desktop\Školka\projekt\pletení prutů\IMG_01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6463" y="355600"/>
            <a:ext cx="6119812" cy="458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8437" name="TextovéPole 1"/>
          <p:cNvSpPr txBox="1">
            <a:spLocks noChangeArrowheads="1"/>
          </p:cNvSpPr>
          <p:nvPr/>
        </p:nvSpPr>
        <p:spPr bwMode="auto">
          <a:xfrm>
            <a:off x="7224713" y="1447800"/>
            <a:ext cx="4237037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600"/>
              <a:t>- Krajní pravý prut vrchem vložte mezi dva levé pruty a spodem přetáhněte na spodní pravý kraj</a:t>
            </a:r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9427335" y="5434885"/>
            <a:ext cx="1081826" cy="68258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>
            <a:hlinkClick r:id="" action="ppaction://hlinkshowjump?jump=previousslide"/>
          </p:cNvPr>
          <p:cNvSpPr/>
          <p:nvPr/>
        </p:nvSpPr>
        <p:spPr>
          <a:xfrm rot="10800000">
            <a:off x="1237770" y="5434885"/>
            <a:ext cx="1081826" cy="68258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5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7BFE05E-50C4-432E-B8BA-CE2D680E0B61}" type="slidenum">
              <a:rPr lang="cs-CZ" altLang="cs-CZ"/>
              <a:pPr/>
              <a:t>7</a:t>
            </a:fld>
            <a:endParaRPr lang="cs-CZ" altLang="cs-CZ"/>
          </a:p>
        </p:txBody>
      </p:sp>
      <p:pic>
        <p:nvPicPr>
          <p:cNvPr id="22532" name="Picture 2" descr="C:\Users\Míša\Desktop\Školka\projekt\pletení prutů\IMG_018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3075" y="531813"/>
            <a:ext cx="6119813" cy="458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19461" name="TextovéPole 1"/>
          <p:cNvSpPr txBox="1">
            <a:spLocks noChangeArrowheads="1"/>
          </p:cNvSpPr>
          <p:nvPr/>
        </p:nvSpPr>
        <p:spPr bwMode="auto">
          <a:xfrm>
            <a:off x="6773863" y="1000125"/>
            <a:ext cx="4237037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71500" indent="-571500">
              <a:buFontTx/>
              <a:buChar char="-"/>
            </a:pPr>
            <a:r>
              <a:rPr lang="cs-CZ" altLang="cs-CZ" sz="2800" dirty="0"/>
              <a:t>Takto střídavě proplétejte krajní levé a pravé pruty mezi dva protilehlé a spodem dávejte na tu stranu, kde jste vzali krajní prut</a:t>
            </a:r>
          </a:p>
          <a:p>
            <a:pPr marL="571500" indent="-571500">
              <a:buFontTx/>
              <a:buChar char="-"/>
            </a:pPr>
            <a:r>
              <a:rPr lang="cs-CZ" altLang="cs-CZ" sz="2800" dirty="0" smtClean="0"/>
              <a:t>Proplétejte, </a:t>
            </a:r>
            <a:r>
              <a:rPr lang="cs-CZ" altLang="cs-CZ" sz="2800" dirty="0"/>
              <a:t>dokud Vám bude délka prutů stačit</a:t>
            </a:r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9427335" y="5434885"/>
            <a:ext cx="1081826" cy="68258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>
            <a:hlinkClick r:id="" action="ppaction://hlinkshowjump?jump=previousslide"/>
          </p:cNvPr>
          <p:cNvSpPr/>
          <p:nvPr/>
        </p:nvSpPr>
        <p:spPr>
          <a:xfrm rot="10800000">
            <a:off x="1237770" y="5434885"/>
            <a:ext cx="1081826" cy="68258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26C9DD0-2545-4408-BF31-09563B8B5A7B}" type="slidenum">
              <a:rPr lang="cs-CZ" altLang="cs-CZ"/>
              <a:pPr/>
              <a:t>8</a:t>
            </a:fld>
            <a:endParaRPr lang="cs-CZ" altLang="cs-CZ"/>
          </a:p>
        </p:txBody>
      </p:sp>
      <p:pic>
        <p:nvPicPr>
          <p:cNvPr id="23556" name="Picture 2" descr="C:\Users\Míša\Desktop\Školka\projekt\pletení prutů\20150310_1318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8000" y="714375"/>
            <a:ext cx="6673850" cy="445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0485" name="TextovéPole 1"/>
          <p:cNvSpPr txBox="1">
            <a:spLocks noChangeArrowheads="1"/>
          </p:cNvSpPr>
          <p:nvPr/>
        </p:nvSpPr>
        <p:spPr bwMode="auto">
          <a:xfrm>
            <a:off x="7103166" y="1261649"/>
            <a:ext cx="4744278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71500" indent="-571500">
              <a:buFontTx/>
              <a:buChar char="-"/>
            </a:pPr>
            <a:r>
              <a:rPr lang="cs-CZ" altLang="cs-CZ" sz="3600" dirty="0"/>
              <a:t>Na konci opět svažte pruty provázkem, aby se </a:t>
            </a:r>
            <a:r>
              <a:rPr lang="cs-CZ" altLang="cs-CZ" sz="3600" dirty="0" smtClean="0"/>
              <a:t>Vám nerozpletly </a:t>
            </a:r>
            <a:endParaRPr lang="cs-CZ" altLang="cs-CZ" sz="3600" dirty="0"/>
          </a:p>
          <a:p>
            <a:pPr marL="571500" indent="-571500">
              <a:buFontTx/>
              <a:buChar char="-"/>
            </a:pPr>
            <a:r>
              <a:rPr lang="cs-CZ" altLang="cs-CZ" sz="3600" dirty="0"/>
              <a:t>Velikonoční pomlázku nakonec ozdobte mašlí</a:t>
            </a:r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9427335" y="5434885"/>
            <a:ext cx="1081826" cy="682580"/>
          </a:xfrm>
          <a:prstGeom prst="rightArrow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>
            <a:hlinkClick r:id="" action="ppaction://hlinkshowjump?jump=previousslide"/>
          </p:cNvPr>
          <p:cNvSpPr/>
          <p:nvPr/>
        </p:nvSpPr>
        <p:spPr>
          <a:xfrm rot="10800000">
            <a:off x="1237770" y="5434885"/>
            <a:ext cx="1081826" cy="682580"/>
          </a:xfrm>
          <a:prstGeom prst="rightArrow">
            <a:avLst/>
          </a:prstGeom>
          <a:solidFill>
            <a:srgbClr val="FF00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838200" y="657225"/>
            <a:ext cx="10515600" cy="1033463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Prvky polytechnické výchovy</a:t>
            </a:r>
          </a:p>
        </p:txBody>
      </p:sp>
      <p:sp>
        <p:nvSpPr>
          <p:cNvPr id="1536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514725"/>
          </a:xfrm>
        </p:spPr>
        <p:txBody>
          <a:bodyPr>
            <a:normAutofit/>
          </a:bodyPr>
          <a:lstStyle/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Vzdělávací obsah: Dítě a společnost- kultura, umění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Integrovaný blok: Lidové tradice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Téma: Tvoříme Velikonoční dekorace s proutky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 smtClean="0"/>
              <a:t>  Konkretizované výstupy: projevovat zájem o nové a spolupráci s vyučujícím</a:t>
            </a:r>
          </a:p>
          <a:p>
            <a:pPr marL="45720" indent="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dirty="0"/>
              <a:t> </a:t>
            </a:r>
            <a:r>
              <a:rPr lang="cs-CZ" dirty="0" smtClean="0"/>
              <a:t> Cíle: Upletení velikonoční pomlázky</a:t>
            </a:r>
            <a:endParaRPr lang="cs-CZ" dirty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mtClean="0"/>
              <a:t>Použité zdroje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/>
          <a:lstStyle/>
          <a:p>
            <a:pPr eaLnBrk="1" hangingPunct="1"/>
            <a:r>
              <a:rPr lang="cs-CZ" altLang="cs-CZ" smtClean="0"/>
              <a:t>Obrázky vlastní</a:t>
            </a:r>
          </a:p>
        </p:txBody>
      </p:sp>
      <p:sp>
        <p:nvSpPr>
          <p:cNvPr id="16388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pPr eaLnBrk="1" hangingPunct="1"/>
            <a:r>
              <a:rPr lang="cs-CZ" altLang="cs-CZ" sz="3200" b="1" smtClean="0"/>
              <a:t>Metodický postup</a:t>
            </a:r>
            <a:br>
              <a:rPr lang="cs-CZ" altLang="cs-CZ" sz="3200" b="1" smtClean="0"/>
            </a:br>
            <a:r>
              <a:rPr lang="cs-CZ" altLang="cs-CZ" sz="3200" b="1" smtClean="0"/>
              <a:t>Práce s interaktivním materiálem</a:t>
            </a:r>
          </a:p>
        </p:txBody>
      </p:sp>
      <p:sp>
        <p:nvSpPr>
          <p:cNvPr id="17411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355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/>
          <a:lstStyle/>
          <a:p>
            <a:pPr eaLnBrk="1" hangingPunct="1"/>
            <a:r>
              <a:rPr lang="cs-CZ" dirty="0" smtClean="0"/>
              <a:t>Jedná se o návod k práci </a:t>
            </a:r>
          </a:p>
          <a:p>
            <a:pPr eaLnBrk="1" hangingPunct="1"/>
            <a:r>
              <a:rPr lang="cs-CZ" dirty="0" smtClean="0"/>
              <a:t>Pomocí </a:t>
            </a:r>
            <a:r>
              <a:rPr lang="cs-CZ" dirty="0" smtClean="0"/>
              <a:t>zelené šipky </a:t>
            </a:r>
            <a:r>
              <a:rPr lang="cs-CZ" dirty="0" smtClean="0"/>
              <a:t>se posunete na další snímek</a:t>
            </a:r>
          </a:p>
          <a:p>
            <a:pPr eaLnBrk="1" hangingPunct="1"/>
            <a:r>
              <a:rPr lang="cs-CZ" dirty="0" smtClean="0"/>
              <a:t>Červená šipka vás posune zpět v návodu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18435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</a:p>
        </p:txBody>
      </p:sp>
      <p:sp>
        <p:nvSpPr>
          <p:cNvPr id="2458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/>
          <a:lstStyle/>
          <a:p>
            <a:pPr eaLnBrk="1" hangingPunct="1"/>
            <a:r>
              <a:rPr lang="cs-CZ" altLang="cs-CZ" smtClean="0"/>
              <a:t>Dotyková obrazovka, připojená k PC</a:t>
            </a:r>
            <a:endParaRPr lang="cs-CZ" altLang="cs-CZ" b="1" smtClean="0"/>
          </a:p>
          <a:p>
            <a:pPr eaLnBrk="1" hangingPunct="1"/>
            <a:r>
              <a:rPr lang="cs-CZ" altLang="cs-CZ" smtClean="0"/>
              <a:t>Didaktický kufřík - KUMUČ </a:t>
            </a:r>
          </a:p>
          <a:p>
            <a:pPr eaLnBrk="1" hangingPunct="1"/>
            <a:r>
              <a:rPr lang="cs-CZ" altLang="cs-CZ" smtClean="0"/>
              <a:t>8 prutů (slídy nebo jívy), kleště, provázek, nůžky, stužka na ozdobu 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mtClean="0">
                <a:solidFill>
                  <a:srgbClr val="000000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grpSp>
        <p:nvGrpSpPr>
          <p:cNvPr id="25603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eaLnBrk="1" fontAlgn="auto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675" y="479425"/>
            <a:ext cx="9509125" cy="1089025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410</Words>
  <Application>Microsoft Office PowerPoint</Application>
  <PresentationFormat>Vlastní</PresentationFormat>
  <Paragraphs>58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Tw Cen MT</vt:lpstr>
      <vt:lpstr>Arial</vt:lpstr>
      <vt:lpstr>Wingdings</vt:lpstr>
      <vt:lpstr>Wingdings 2</vt:lpstr>
      <vt:lpstr>Century Gothic</vt:lpstr>
      <vt:lpstr>Medián</vt:lpstr>
      <vt:lpstr>   Pletení velikonoční pomlázky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Prvky polytechnické výchovy</vt:lpstr>
      <vt:lpstr>Použité zdroje</vt:lpstr>
      <vt:lpstr>Metodický postup Práce s interaktivním materiálem</vt:lpstr>
      <vt:lpstr>Materiály, pomůcky 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2015-04-22T10:03:25Z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