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5" r:id="rId4"/>
    <p:sldId id="283" r:id="rId5"/>
    <p:sldId id="284" r:id="rId6"/>
    <p:sldId id="282" r:id="rId7"/>
    <p:sldId id="275" r:id="rId8"/>
    <p:sldId id="276" r:id="rId9"/>
    <p:sldId id="277" r:id="rId10"/>
    <p:sldId id="278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23.4.2015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23.4.2015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Vyrábíme pizzu s kamarády</a:t>
            </a:r>
            <a:b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</a:b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sociabilita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2788" b="90909" l="16864" r="81364">
                        <a14:foregroundMark x1="28909" y1="86303" x2="65727" y2="86000"/>
                      </a14:backgroundRemoval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23" t="19586" r="16905" b="12740"/>
          <a:stretch/>
        </p:blipFill>
        <p:spPr>
          <a:xfrm>
            <a:off x="34867" y="-264226"/>
            <a:ext cx="7045630" cy="51806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99381" y="3692657"/>
            <a:ext cx="4220457" cy="31653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71543" y="48701"/>
            <a:ext cx="4220457" cy="31653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4071354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667" b="90667" l="3091" r="1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99" t="12543" r="5833" b="10473"/>
          <a:stretch/>
        </p:blipFill>
        <p:spPr>
          <a:xfrm>
            <a:off x="0" y="0"/>
            <a:ext cx="7696200" cy="527957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45" t="19750" r="18262" b="13032"/>
          <a:stretch/>
        </p:blipFill>
        <p:spPr>
          <a:xfrm>
            <a:off x="7096495" y="3763782"/>
            <a:ext cx="4593773" cy="30315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46" t="27370" r="20520" b="6097"/>
          <a:stretch/>
        </p:blipFill>
        <p:spPr>
          <a:xfrm>
            <a:off x="8479971" y="97971"/>
            <a:ext cx="3722914" cy="256115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325050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1818" b="100000" l="8045" r="93955">
                        <a14:backgroundMark x1="11682" y1="39030" x2="24636" y2="12606"/>
                        <a14:backgroundMark x1="9273" y1="70970" x2="15818" y2="91091"/>
                        <a14:backgroundMark x1="9773" y1="63333" x2="10136" y2="44788"/>
                        <a14:backgroundMark x1="63455" y1="14061" x2="91682" y2="24000"/>
                        <a14:backgroundMark x1="86545" y1="91394" x2="94409" y2="63515"/>
                      </a14:backgroundRemoval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406" t="13416" r="7499" b="8112"/>
          <a:stretch/>
        </p:blipFill>
        <p:spPr>
          <a:xfrm>
            <a:off x="119743" y="-9496"/>
            <a:ext cx="6988630" cy="503622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791" t="19642" r="13608" b="1815"/>
          <a:stretch/>
        </p:blipFill>
        <p:spPr>
          <a:xfrm>
            <a:off x="7108372" y="3545627"/>
            <a:ext cx="3494313" cy="32881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063" t="16083" r="12282" b="-1"/>
          <a:stretch/>
        </p:blipFill>
        <p:spPr>
          <a:xfrm>
            <a:off x="8773886" y="-9496"/>
            <a:ext cx="3418114" cy="317978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355369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0788" b="87273" l="16727" r="87773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66" t="21127" r="12262" b="12062"/>
          <a:stretch/>
        </p:blipFill>
        <p:spPr>
          <a:xfrm>
            <a:off x="200902" y="105017"/>
            <a:ext cx="7123216" cy="502215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67" t="11429" r="11190" b="2857"/>
          <a:stretch/>
        </p:blipFill>
        <p:spPr>
          <a:xfrm>
            <a:off x="6997050" y="3679370"/>
            <a:ext cx="3975749" cy="32091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72" t="8877" r="10198" b="475"/>
          <a:stretch/>
        </p:blipFill>
        <p:spPr>
          <a:xfrm>
            <a:off x="8403771" y="0"/>
            <a:ext cx="3788229" cy="30248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</a:p>
          <a:p>
            <a:r>
              <a:rPr lang="cs-CZ" dirty="0" smtClean="0"/>
              <a:t>Foto dětí MŠ Ostrov se souhlasem zákonného zástupce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sociabilita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výrobou pizzy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Rozvoj sociálního kontaktu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Na obrázcích děti vidí postup výroby pizzy. Zrakové vnímání jim pomáhá </a:t>
            </a:r>
            <a:r>
              <a:rPr lang="cs-CZ" dirty="0" smtClean="0"/>
              <a:t>při popisu </a:t>
            </a:r>
            <a:r>
              <a:rPr lang="cs-CZ" dirty="0" smtClean="0"/>
              <a:t>obrázku, zároveň podporujeme kamarádské vztahy mezi dětmi a učíme je respektovat jeden druhého. Učí se pracovat samostatně, ve dvojicích i skupinách.</a:t>
            </a:r>
          </a:p>
          <a:p>
            <a:r>
              <a:rPr lang="cs-CZ" dirty="0" smtClean="0"/>
              <a:t>Na snímku 2 děti </a:t>
            </a:r>
            <a:r>
              <a:rPr lang="cs-CZ" dirty="0"/>
              <a:t>z</a:t>
            </a:r>
            <a:r>
              <a:rPr lang="cs-CZ" dirty="0" smtClean="0"/>
              <a:t>ískávají informace o složení těsta, </a:t>
            </a:r>
            <a:r>
              <a:rPr lang="cs-CZ" dirty="0" smtClean="0"/>
              <a:t>vidí, </a:t>
            </a:r>
            <a:r>
              <a:rPr lang="cs-CZ" dirty="0" smtClean="0"/>
              <a:t>jak se těsto mění při hnětení, napodobují pohybem.</a:t>
            </a:r>
          </a:p>
          <a:p>
            <a:r>
              <a:rPr lang="cs-CZ" dirty="0" smtClean="0"/>
              <a:t>Na obrázku 3 </a:t>
            </a:r>
            <a:r>
              <a:rPr lang="cs-CZ" dirty="0" smtClean="0"/>
              <a:t>vidí, </a:t>
            </a:r>
            <a:r>
              <a:rPr lang="cs-CZ" dirty="0" smtClean="0"/>
              <a:t>jak se už hotové těsto zpracovává válečkem a napodobují pohyb rukou.</a:t>
            </a:r>
          </a:p>
          <a:p>
            <a:r>
              <a:rPr lang="cs-CZ" dirty="0" smtClean="0"/>
              <a:t>Na </a:t>
            </a:r>
            <a:r>
              <a:rPr lang="cs-CZ" dirty="0" smtClean="0"/>
              <a:t>obrázku 4 </a:t>
            </a:r>
            <a:r>
              <a:rPr lang="cs-CZ" dirty="0" smtClean="0"/>
              <a:t>pozorují práci rukama s těstem hlazením a napodobují.</a:t>
            </a:r>
          </a:p>
          <a:p>
            <a:r>
              <a:rPr lang="cs-CZ" dirty="0" smtClean="0"/>
              <a:t>Na obrázku 5 vidí hotovou pizzu, ozdobenou, upečenou a mají si ji naporcovat.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Spolupracovat při hrách a aktivitách nejrůznějšího zaměření, být ostatním partnerem </a:t>
            </a:r>
          </a:p>
          <a:p>
            <a:r>
              <a:rPr lang="cs-CZ" dirty="0"/>
              <a:t> Přizpůsobit či provést jednoduchý pohyb podle vzoru či pokynů</a:t>
            </a:r>
          </a:p>
          <a:p>
            <a:r>
              <a:rPr lang="cs-CZ" dirty="0"/>
              <a:t> Koordinovat lokomoci a další polohy a pohyby </a:t>
            </a:r>
            <a:r>
              <a:rPr lang="cs-CZ" dirty="0" smtClean="0"/>
              <a:t>těla</a:t>
            </a:r>
          </a:p>
          <a:p>
            <a:r>
              <a:rPr lang="cs-CZ" dirty="0"/>
              <a:t>Přirozeně a bez zábran komunikovat s druhým dítětem</a:t>
            </a:r>
          </a:p>
          <a:p>
            <a:r>
              <a:rPr lang="cs-CZ" dirty="0"/>
              <a:t>Vyhledávat partnera pro hru, domlouvat se, rozdělovat a měnit herní role, hru rozvíjet a obohacovat</a:t>
            </a:r>
          </a:p>
          <a:p>
            <a:r>
              <a:rPr lang="cs-CZ" dirty="0"/>
              <a:t>Spolupracovat při hrách a aktivitách nejrůznějšího zaměření, být ostatním partnerem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290</Words>
  <Application>Microsoft Office PowerPoint</Application>
  <PresentationFormat>Vlastní</PresentationFormat>
  <Paragraphs>53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Vyrábíme pizzu s kamarády </vt:lpstr>
      <vt:lpstr>Snímek 2</vt:lpstr>
      <vt:lpstr>Snímek 3</vt:lpstr>
      <vt:lpstr>Snímek 4</vt:lpstr>
      <vt:lpstr>Snímek 5</vt:lpstr>
      <vt:lpstr>Použité odkazy</vt:lpstr>
      <vt:lpstr>Metodický pokyn Integrovaný blok: sociabilita</vt:lpstr>
      <vt:lpstr>Studijní materiály </vt:lpstr>
      <vt:lpstr>   Práce s interaktivním výukovým materiálem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2015-04-23T09:44:01Z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